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Lst>
  <p:notesMasterIdLst>
    <p:notesMasterId r:id="rId25"/>
  </p:notesMasterIdLst>
  <p:sldIdLst>
    <p:sldId id="256" r:id="rId2"/>
    <p:sldId id="537" r:id="rId3"/>
    <p:sldId id="523" r:id="rId4"/>
    <p:sldId id="623" r:id="rId5"/>
    <p:sldId id="500" r:id="rId6"/>
    <p:sldId id="613" r:id="rId7"/>
    <p:sldId id="684" r:id="rId8"/>
    <p:sldId id="314" r:id="rId9"/>
    <p:sldId id="690" r:id="rId10"/>
    <p:sldId id="668" r:id="rId11"/>
    <p:sldId id="689" r:id="rId12"/>
    <p:sldId id="636" r:id="rId13"/>
    <p:sldId id="698" r:id="rId14"/>
    <p:sldId id="674" r:id="rId15"/>
    <p:sldId id="568" r:id="rId16"/>
    <p:sldId id="687" r:id="rId17"/>
    <p:sldId id="685" r:id="rId18"/>
    <p:sldId id="692" r:id="rId19"/>
    <p:sldId id="693" r:id="rId20"/>
    <p:sldId id="686" r:id="rId21"/>
    <p:sldId id="680" r:id="rId22"/>
    <p:sldId id="627" r:id="rId23"/>
    <p:sldId id="678" r:id="rId24"/>
  </p:sldIdLst>
  <p:sldSz cx="9144000" cy="5143500" type="screen16x9"/>
  <p:notesSz cx="6858000" cy="9144000"/>
  <p:embeddedFontLst>
    <p:embeddedFont>
      <p:font typeface="Segoe UI Black" panose="020B0A02040204020203" pitchFamily="34" charset="0"/>
      <p:bold r:id="rId26"/>
      <p:boldItalic r:id="rId27"/>
    </p:embeddedFont>
    <p:embeddedFont>
      <p:font typeface="Bellota Text" panose="020B060402020202020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Indie Flower" panose="020B0604020202020204" charset="0"/>
      <p:regular r:id="rId36"/>
    </p:embeddedFont>
    <p:embeddedFont>
      <p:font typeface="Ubuntu" panose="020B0604020202020204" charset="0"/>
      <p:regular r:id="rId37"/>
      <p:bold r:id="rId38"/>
      <p:italic r:id="rId39"/>
      <p:boldItalic r:id="rId40"/>
    </p:embeddedFont>
    <p:embeddedFont>
      <p:font typeface="Merienda One" panose="02000000000000000000" pitchFamily="2" charset="0"/>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Section par défaut" id="{047F199F-6DBD-468C-8657-976652F781A8}">
          <p14:sldIdLst>
            <p14:sldId id="256"/>
            <p14:sldId id="537"/>
            <p14:sldId id="523"/>
            <p14:sldId id="623"/>
            <p14:sldId id="500"/>
            <p14:sldId id="613"/>
            <p14:sldId id="684"/>
            <p14:sldId id="314"/>
            <p14:sldId id="690"/>
            <p14:sldId id="668"/>
            <p14:sldId id="689"/>
            <p14:sldId id="636"/>
            <p14:sldId id="698"/>
            <p14:sldId id="674"/>
            <p14:sldId id="568"/>
            <p14:sldId id="687"/>
            <p14:sldId id="685"/>
            <p14:sldId id="692"/>
            <p14:sldId id="693"/>
            <p14:sldId id="686"/>
            <p14:sldId id="680"/>
            <p14:sldId id="627"/>
            <p14:sldId id="67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YMOND Gwendoline" initials="RG" lastIdx="14" clrIdx="0">
    <p:extLst>
      <p:ext uri="{19B8F6BF-5375-455C-9EA6-DF929625EA0E}">
        <p15:presenceInfo xmlns:p15="http://schemas.microsoft.com/office/powerpoint/2012/main" userId="S::GRAYMOND@nexity.fr::8d09fc41-069d-478f-bc51-7aa33c637c5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841"/>
    <a:srgbClr val="5963AB"/>
    <a:srgbClr val="F36F26"/>
    <a:srgbClr val="72C8AB"/>
    <a:srgbClr val="F1C16B"/>
    <a:srgbClr val="A0D7C4"/>
    <a:srgbClr val="8ABFAD"/>
    <a:srgbClr val="2B2C6D"/>
    <a:srgbClr val="10B9AA"/>
    <a:srgbClr val="EBBD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4564CF-7C45-4F4F-8F4D-3E719AB4BA7C}" v="10" dt="2023-11-10T16:52:48.732"/>
  </p1510:revLst>
</p1510:revInfo>
</file>

<file path=ppt/tableStyles.xml><?xml version="1.0" encoding="utf-8"?>
<a:tblStyleLst xmlns:a="http://schemas.openxmlformats.org/drawingml/2006/main" def="{9BC0106F-0DC3-48D0-A351-AE628A4A27E8}">
  <a:tblStyle styleId="{9BC0106F-0DC3-48D0-A351-AE628A4A27E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2" autoAdjust="0"/>
    <p:restoredTop sz="94643"/>
  </p:normalViewPr>
  <p:slideViewPr>
    <p:cSldViewPr snapToGrid="0">
      <p:cViewPr varScale="1">
        <p:scale>
          <a:sx n="122" d="100"/>
          <a:sy n="122" d="100"/>
        </p:scale>
        <p:origin x="120" y="4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986167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cebe96f65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cebe96f65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3635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cebe96f65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cebe96f65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5941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cebe96f65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cebe96f65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8501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cebe96f65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cebe96f65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0069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cebe96f65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cebe96f65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8647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cebe96f65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cebe96f65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3023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cebe96f65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cebe96f65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4826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cebe96f65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cebe96f65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3908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cebe96f65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cebe96f65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6749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ce893def0f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ce893def0f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4604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ce893def0f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ce893def0f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5623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ce893def0f_8_64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2" name="Google Shape;1072;gce893def0f_8_648: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9621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ce893def0f_0_22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ce893def0f_0_22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9877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cebe96f65b_0_16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cebe96f65b_0_163: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58750" indent="0">
              <a:buNone/>
            </a:pPr>
            <a:endParaRPr dirty="0"/>
          </a:p>
        </p:txBody>
      </p:sp>
    </p:spTree>
    <p:extLst>
      <p:ext uri="{BB962C8B-B14F-4D97-AF65-F5344CB8AC3E}">
        <p14:creationId xmlns:p14="http://schemas.microsoft.com/office/powerpoint/2010/main" val="3255641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ce893def0f_8_64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2" name="Google Shape;1072;gce893def0f_8_648: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9040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cebe96f65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cebe96f65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7607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cebe96f65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cebe96f65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86497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cebe96f65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cebe96f65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99903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cebe96f65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cebe96f65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8388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cebe96f65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cebe96f65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02327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5877898" y="3439120"/>
            <a:ext cx="3266103" cy="1704377"/>
          </a:xfrm>
          <a:custGeom>
            <a:avLst/>
            <a:gdLst/>
            <a:ahLst/>
            <a:cxnLst/>
            <a:rect l="l" t="t" r="r" b="b"/>
            <a:pathLst>
              <a:path w="31908" h="19897" extrusionOk="0">
                <a:moveTo>
                  <a:pt x="29851" y="0"/>
                </a:moveTo>
                <a:cubicBezTo>
                  <a:pt x="29701" y="0"/>
                  <a:pt x="29550" y="4"/>
                  <a:pt x="29399" y="11"/>
                </a:cubicBezTo>
                <a:cubicBezTo>
                  <a:pt x="25852" y="182"/>
                  <a:pt x="22475" y="2397"/>
                  <a:pt x="20906" y="5585"/>
                </a:cubicBezTo>
                <a:cubicBezTo>
                  <a:pt x="19908" y="7610"/>
                  <a:pt x="19562" y="10026"/>
                  <a:pt x="18011" y="11670"/>
                </a:cubicBezTo>
                <a:cubicBezTo>
                  <a:pt x="16460" y="13310"/>
                  <a:pt x="14034" y="13796"/>
                  <a:pt x="11770" y="13848"/>
                </a:cubicBezTo>
                <a:cubicBezTo>
                  <a:pt x="11569" y="13853"/>
                  <a:pt x="11368" y="13855"/>
                  <a:pt x="11166" y="13855"/>
                </a:cubicBezTo>
                <a:cubicBezTo>
                  <a:pt x="10164" y="13855"/>
                  <a:pt x="9157" y="13807"/>
                  <a:pt x="8156" y="13807"/>
                </a:cubicBezTo>
                <a:cubicBezTo>
                  <a:pt x="7093" y="13807"/>
                  <a:pt x="6036" y="13861"/>
                  <a:pt x="4998" y="14082"/>
                </a:cubicBezTo>
                <a:cubicBezTo>
                  <a:pt x="2783" y="14549"/>
                  <a:pt x="568" y="16019"/>
                  <a:pt x="115" y="18238"/>
                </a:cubicBezTo>
                <a:cubicBezTo>
                  <a:pt x="4" y="18783"/>
                  <a:pt x="0" y="19347"/>
                  <a:pt x="104" y="19896"/>
                </a:cubicBezTo>
                <a:lnTo>
                  <a:pt x="31908" y="19896"/>
                </a:lnTo>
                <a:lnTo>
                  <a:pt x="31908" y="223"/>
                </a:lnTo>
                <a:cubicBezTo>
                  <a:pt x="31231" y="76"/>
                  <a:pt x="30542" y="0"/>
                  <a:pt x="29851" y="0"/>
                </a:cubicBezTo>
                <a:close/>
              </a:path>
            </a:pathLst>
          </a:custGeom>
          <a:solidFill>
            <a:srgbClr val="E4F4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5400000">
            <a:off x="7482705" y="-814914"/>
            <a:ext cx="846356" cy="2476185"/>
          </a:xfrm>
          <a:custGeom>
            <a:avLst/>
            <a:gdLst/>
            <a:ahLst/>
            <a:cxnLst/>
            <a:rect l="l" t="t" r="r" b="b"/>
            <a:pathLst>
              <a:path w="8735" h="25556" extrusionOk="0">
                <a:moveTo>
                  <a:pt x="0" y="0"/>
                </a:moveTo>
                <a:lnTo>
                  <a:pt x="0" y="25425"/>
                </a:lnTo>
                <a:cubicBezTo>
                  <a:pt x="1841" y="24987"/>
                  <a:pt x="3859" y="25555"/>
                  <a:pt x="5529" y="24698"/>
                </a:cubicBezTo>
                <a:cubicBezTo>
                  <a:pt x="7410" y="23733"/>
                  <a:pt x="8735" y="21418"/>
                  <a:pt x="7878" y="19340"/>
                </a:cubicBezTo>
                <a:cubicBezTo>
                  <a:pt x="6909" y="16999"/>
                  <a:pt x="3878" y="15856"/>
                  <a:pt x="3332" y="13384"/>
                </a:cubicBezTo>
                <a:cubicBezTo>
                  <a:pt x="2924" y="11544"/>
                  <a:pt x="4089" y="9744"/>
                  <a:pt x="5310" y="8308"/>
                </a:cubicBezTo>
                <a:cubicBezTo>
                  <a:pt x="6535" y="6872"/>
                  <a:pt x="7945" y="5403"/>
                  <a:pt x="8163" y="3529"/>
                </a:cubicBezTo>
                <a:cubicBezTo>
                  <a:pt x="8316" y="2230"/>
                  <a:pt x="7792" y="965"/>
                  <a:pt x="6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259925" y="-173374"/>
            <a:ext cx="3262071" cy="2463766"/>
          </a:xfrm>
          <a:custGeom>
            <a:avLst/>
            <a:gdLst/>
            <a:ahLst/>
            <a:cxnLst/>
            <a:rect l="l" t="t" r="r" b="b"/>
            <a:pathLst>
              <a:path w="121901" h="92069" extrusionOk="0">
                <a:moveTo>
                  <a:pt x="0" y="0"/>
                </a:moveTo>
                <a:cubicBezTo>
                  <a:pt x="0" y="13648"/>
                  <a:pt x="22976" y="20210"/>
                  <a:pt x="36519" y="18517"/>
                </a:cubicBezTo>
                <a:cubicBezTo>
                  <a:pt x="49137" y="16939"/>
                  <a:pt x="64408" y="8316"/>
                  <a:pt x="74581" y="15945"/>
                </a:cubicBezTo>
                <a:cubicBezTo>
                  <a:pt x="83415" y="22570"/>
                  <a:pt x="88066" y="34773"/>
                  <a:pt x="88982" y="45777"/>
                </a:cubicBezTo>
                <a:cubicBezTo>
                  <a:pt x="89767" y="55199"/>
                  <a:pt x="88049" y="65097"/>
                  <a:pt x="91040" y="74066"/>
                </a:cubicBezTo>
                <a:cubicBezTo>
                  <a:pt x="94807" y="85364"/>
                  <a:pt x="109992" y="92069"/>
                  <a:pt x="121901" y="92069"/>
                </a:cubicBezTo>
              </a:path>
            </a:pathLst>
          </a:custGeom>
          <a:noFill/>
          <a:ln w="9525" cap="flat" cmpd="sng">
            <a:solidFill>
              <a:schemeClr val="dk2"/>
            </a:solidFill>
            <a:prstDash val="solid"/>
            <a:round/>
            <a:headEnd type="none" w="med" len="med"/>
            <a:tailEnd type="none" w="med" len="med"/>
          </a:ln>
        </p:spPr>
      </p:sp>
      <p:sp>
        <p:nvSpPr>
          <p:cNvPr id="12" name="Google Shape;12;p2"/>
          <p:cNvSpPr/>
          <p:nvPr/>
        </p:nvSpPr>
        <p:spPr>
          <a:xfrm>
            <a:off x="4671225" y="4767538"/>
            <a:ext cx="2263125" cy="484750"/>
          </a:xfrm>
          <a:custGeom>
            <a:avLst/>
            <a:gdLst/>
            <a:ahLst/>
            <a:cxnLst/>
            <a:rect l="l" t="t" r="r" b="b"/>
            <a:pathLst>
              <a:path w="90525" h="19390" extrusionOk="0">
                <a:moveTo>
                  <a:pt x="90525" y="19390"/>
                </a:moveTo>
                <a:cubicBezTo>
                  <a:pt x="81647" y="1643"/>
                  <a:pt x="53638" y="-1586"/>
                  <a:pt x="33947" y="874"/>
                </a:cubicBezTo>
                <a:cubicBezTo>
                  <a:pt x="21316" y="2452"/>
                  <a:pt x="11381" y="12661"/>
                  <a:pt x="0" y="18362"/>
                </a:cubicBezTo>
              </a:path>
            </a:pathLst>
          </a:custGeom>
          <a:noFill/>
          <a:ln w="9525" cap="flat" cmpd="sng">
            <a:solidFill>
              <a:schemeClr val="dk2"/>
            </a:solidFill>
            <a:prstDash val="solid"/>
            <a:round/>
            <a:headEnd type="none" w="med" len="med"/>
            <a:tailEnd type="none" w="med" len="med"/>
          </a:ln>
        </p:spPr>
      </p:sp>
      <p:sp>
        <p:nvSpPr>
          <p:cNvPr id="13" name="Google Shape;13;p2"/>
          <p:cNvSpPr/>
          <p:nvPr/>
        </p:nvSpPr>
        <p:spPr>
          <a:xfrm>
            <a:off x="0" y="0"/>
            <a:ext cx="3381837" cy="2494588"/>
          </a:xfrm>
          <a:custGeom>
            <a:avLst/>
            <a:gdLst/>
            <a:ahLst/>
            <a:cxnLst/>
            <a:rect l="l" t="t" r="r" b="b"/>
            <a:pathLst>
              <a:path w="16143" h="15960" extrusionOk="0">
                <a:moveTo>
                  <a:pt x="1" y="1"/>
                </a:moveTo>
                <a:lnTo>
                  <a:pt x="1" y="15960"/>
                </a:lnTo>
                <a:cubicBezTo>
                  <a:pt x="546" y="14164"/>
                  <a:pt x="583" y="12160"/>
                  <a:pt x="1667" y="10631"/>
                </a:cubicBezTo>
                <a:cubicBezTo>
                  <a:pt x="2788" y="9043"/>
                  <a:pt x="4788" y="8338"/>
                  <a:pt x="6706" y="8023"/>
                </a:cubicBezTo>
                <a:cubicBezTo>
                  <a:pt x="8624" y="7704"/>
                  <a:pt x="10610" y="7670"/>
                  <a:pt x="12435" y="7006"/>
                </a:cubicBezTo>
                <a:cubicBezTo>
                  <a:pt x="14261" y="6338"/>
                  <a:pt x="15964" y="4821"/>
                  <a:pt x="16079" y="2884"/>
                </a:cubicBezTo>
                <a:cubicBezTo>
                  <a:pt x="16142" y="1841"/>
                  <a:pt x="15734" y="835"/>
                  <a:pt x="15088" y="1"/>
                </a:cubicBezTo>
                <a:close/>
              </a:path>
            </a:pathLst>
          </a:custGeom>
          <a:solidFill>
            <a:srgbClr val="E4F4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1439700" y="1400913"/>
            <a:ext cx="6264600" cy="1905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5800">
                <a:latin typeface="Ubuntu"/>
                <a:ea typeface="Ubuntu"/>
                <a:cs typeface="Ubuntu"/>
                <a:sym typeface="Ubuntu"/>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2228550" y="3306388"/>
            <a:ext cx="4686900" cy="43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000">
                <a:latin typeface="Bellota Text"/>
                <a:ea typeface="Bellota Text"/>
                <a:cs typeface="Bellota Text"/>
                <a:sym typeface="Bellota Tex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0"/>
        <p:cNvGrpSpPr/>
        <p:nvPr/>
      </p:nvGrpSpPr>
      <p:grpSpPr>
        <a:xfrm>
          <a:off x="0" y="0"/>
          <a:ext cx="0" cy="0"/>
          <a:chOff x="0" y="0"/>
          <a:chExt cx="0" cy="0"/>
        </a:xfrm>
      </p:grpSpPr>
      <p:sp>
        <p:nvSpPr>
          <p:cNvPr id="71" name="Google Shape;71;p8"/>
          <p:cNvSpPr/>
          <p:nvPr/>
        </p:nvSpPr>
        <p:spPr>
          <a:xfrm rot="10800000" flipH="1">
            <a:off x="1" y="-6"/>
            <a:ext cx="2194496" cy="1307756"/>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E4F4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10800000" flipH="1">
            <a:off x="6101384" y="-152389"/>
            <a:ext cx="3095080" cy="1455649"/>
          </a:xfrm>
          <a:custGeom>
            <a:avLst/>
            <a:gdLst/>
            <a:ahLst/>
            <a:cxnLst/>
            <a:rect l="l" t="t" r="r" b="b"/>
            <a:pathLst>
              <a:path w="34743" h="16340" extrusionOk="0">
                <a:moveTo>
                  <a:pt x="25590" y="0"/>
                </a:moveTo>
                <a:cubicBezTo>
                  <a:pt x="25463" y="0"/>
                  <a:pt x="25337" y="3"/>
                  <a:pt x="25210" y="9"/>
                </a:cubicBezTo>
                <a:cubicBezTo>
                  <a:pt x="22164" y="158"/>
                  <a:pt x="19266" y="2061"/>
                  <a:pt x="17919" y="4796"/>
                </a:cubicBezTo>
                <a:cubicBezTo>
                  <a:pt x="17061" y="6536"/>
                  <a:pt x="16768" y="8607"/>
                  <a:pt x="15436" y="10017"/>
                </a:cubicBezTo>
                <a:cubicBezTo>
                  <a:pt x="14100" y="11427"/>
                  <a:pt x="12019" y="11842"/>
                  <a:pt x="10078" y="11887"/>
                </a:cubicBezTo>
                <a:cubicBezTo>
                  <a:pt x="9903" y="11891"/>
                  <a:pt x="9728" y="11892"/>
                  <a:pt x="9552" y="11892"/>
                </a:cubicBezTo>
                <a:cubicBezTo>
                  <a:pt x="8697" y="11892"/>
                  <a:pt x="7838" y="11853"/>
                  <a:pt x="6985" y="11853"/>
                </a:cubicBezTo>
                <a:cubicBezTo>
                  <a:pt x="6069" y="11853"/>
                  <a:pt x="5158" y="11898"/>
                  <a:pt x="4264" y="12087"/>
                </a:cubicBezTo>
                <a:cubicBezTo>
                  <a:pt x="2364" y="12488"/>
                  <a:pt x="460" y="13750"/>
                  <a:pt x="71" y="15653"/>
                </a:cubicBezTo>
                <a:cubicBezTo>
                  <a:pt x="26" y="15879"/>
                  <a:pt x="0" y="16109"/>
                  <a:pt x="0" y="16340"/>
                </a:cubicBezTo>
                <a:lnTo>
                  <a:pt x="34112" y="16340"/>
                </a:lnTo>
                <a:cubicBezTo>
                  <a:pt x="34676" y="14521"/>
                  <a:pt x="34742" y="12544"/>
                  <a:pt x="34635" y="10629"/>
                </a:cubicBezTo>
                <a:cubicBezTo>
                  <a:pt x="34509" y="8347"/>
                  <a:pt x="34127" y="6009"/>
                  <a:pt x="32924" y="4069"/>
                </a:cubicBezTo>
                <a:cubicBezTo>
                  <a:pt x="31388" y="1583"/>
                  <a:pt x="28505" y="0"/>
                  <a:pt x="255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5400000">
            <a:off x="7361964" y="3401074"/>
            <a:ext cx="1819822" cy="2128300"/>
          </a:xfrm>
          <a:custGeom>
            <a:avLst/>
            <a:gdLst/>
            <a:ahLst/>
            <a:cxnLst/>
            <a:rect l="l" t="t" r="r" b="b"/>
            <a:pathLst>
              <a:path w="17022" h="19906" extrusionOk="0">
                <a:moveTo>
                  <a:pt x="9196" y="0"/>
                </a:moveTo>
                <a:cubicBezTo>
                  <a:pt x="7480" y="0"/>
                  <a:pt x="5759" y="553"/>
                  <a:pt x="4405" y="1612"/>
                </a:cubicBezTo>
                <a:cubicBezTo>
                  <a:pt x="3036" y="2684"/>
                  <a:pt x="1986" y="4242"/>
                  <a:pt x="361" y="4858"/>
                </a:cubicBezTo>
                <a:cubicBezTo>
                  <a:pt x="242" y="4903"/>
                  <a:pt x="123" y="4944"/>
                  <a:pt x="1" y="4977"/>
                </a:cubicBezTo>
                <a:lnTo>
                  <a:pt x="1" y="17897"/>
                </a:lnTo>
                <a:cubicBezTo>
                  <a:pt x="60" y="17935"/>
                  <a:pt x="116" y="17975"/>
                  <a:pt x="175" y="18012"/>
                </a:cubicBezTo>
                <a:cubicBezTo>
                  <a:pt x="2072" y="19205"/>
                  <a:pt x="4365" y="19906"/>
                  <a:pt x="6595" y="19906"/>
                </a:cubicBezTo>
                <a:cubicBezTo>
                  <a:pt x="8514" y="19906"/>
                  <a:pt x="10387" y="19387"/>
                  <a:pt x="11919" y="18217"/>
                </a:cubicBezTo>
                <a:cubicBezTo>
                  <a:pt x="13671" y="16881"/>
                  <a:pt x="14784" y="14877"/>
                  <a:pt x="15630" y="12844"/>
                </a:cubicBezTo>
                <a:cubicBezTo>
                  <a:pt x="16420" y="10951"/>
                  <a:pt x="17021" y="8918"/>
                  <a:pt x="16810" y="6877"/>
                </a:cubicBezTo>
                <a:cubicBezTo>
                  <a:pt x="16524" y="4161"/>
                  <a:pt x="14676" y="1660"/>
                  <a:pt x="12160" y="591"/>
                </a:cubicBezTo>
                <a:cubicBezTo>
                  <a:pt x="11225" y="194"/>
                  <a:pt x="10211" y="0"/>
                  <a:pt x="91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rot="10800000" flipH="1">
            <a:off x="0" y="3136929"/>
            <a:ext cx="2029579" cy="2006571"/>
          </a:xfrm>
          <a:custGeom>
            <a:avLst/>
            <a:gdLst/>
            <a:ahLst/>
            <a:cxnLst/>
            <a:rect l="l" t="t" r="r" b="b"/>
            <a:pathLst>
              <a:path w="16143" h="15960" extrusionOk="0">
                <a:moveTo>
                  <a:pt x="1" y="1"/>
                </a:moveTo>
                <a:lnTo>
                  <a:pt x="1" y="15960"/>
                </a:lnTo>
                <a:cubicBezTo>
                  <a:pt x="546" y="14164"/>
                  <a:pt x="583" y="12160"/>
                  <a:pt x="1667" y="10631"/>
                </a:cubicBezTo>
                <a:cubicBezTo>
                  <a:pt x="2788" y="9043"/>
                  <a:pt x="4788" y="8338"/>
                  <a:pt x="6706" y="8023"/>
                </a:cubicBezTo>
                <a:cubicBezTo>
                  <a:pt x="8624" y="7704"/>
                  <a:pt x="10610" y="7670"/>
                  <a:pt x="12435" y="7006"/>
                </a:cubicBezTo>
                <a:cubicBezTo>
                  <a:pt x="14261" y="6338"/>
                  <a:pt x="15964" y="4821"/>
                  <a:pt x="16079" y="2884"/>
                </a:cubicBezTo>
                <a:cubicBezTo>
                  <a:pt x="16142" y="1841"/>
                  <a:pt x="15734" y="835"/>
                  <a:pt x="150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5" name="Google Shape;75;p8"/>
          <p:cNvSpPr/>
          <p:nvPr/>
        </p:nvSpPr>
        <p:spPr>
          <a:xfrm>
            <a:off x="7927999" y="0"/>
            <a:ext cx="1268443" cy="2424450"/>
          </a:xfrm>
          <a:custGeom>
            <a:avLst/>
            <a:gdLst/>
            <a:ahLst/>
            <a:cxnLst/>
            <a:rect l="l" t="t" r="r" b="b"/>
            <a:pathLst>
              <a:path w="39023" h="74587" extrusionOk="0">
                <a:moveTo>
                  <a:pt x="969" y="0"/>
                </a:moveTo>
                <a:cubicBezTo>
                  <a:pt x="-1515" y="12431"/>
                  <a:pt x="631" y="28076"/>
                  <a:pt x="9595" y="37040"/>
                </a:cubicBezTo>
                <a:cubicBezTo>
                  <a:pt x="14416" y="41861"/>
                  <a:pt x="23262" y="41733"/>
                  <a:pt x="27353" y="47187"/>
                </a:cubicBezTo>
                <a:cubicBezTo>
                  <a:pt x="33310" y="55128"/>
                  <a:pt x="30147" y="70140"/>
                  <a:pt x="39023" y="74587"/>
                </a:cubicBezTo>
              </a:path>
            </a:pathLst>
          </a:custGeom>
          <a:noFill/>
          <a:ln w="9525" cap="flat" cmpd="sng">
            <a:solidFill>
              <a:schemeClr val="dk2"/>
            </a:solidFill>
            <a:prstDash val="solid"/>
            <a:round/>
            <a:headEnd type="none" w="med" len="med"/>
            <a:tailEnd type="none" w="med" len="med"/>
          </a:ln>
        </p:spPr>
      </p:sp>
      <p:sp>
        <p:nvSpPr>
          <p:cNvPr id="76" name="Google Shape;76;p8"/>
          <p:cNvSpPr/>
          <p:nvPr/>
        </p:nvSpPr>
        <p:spPr>
          <a:xfrm>
            <a:off x="0" y="1864675"/>
            <a:ext cx="2663800" cy="3298050"/>
          </a:xfrm>
          <a:custGeom>
            <a:avLst/>
            <a:gdLst/>
            <a:ahLst/>
            <a:cxnLst/>
            <a:rect l="l" t="t" r="r" b="b"/>
            <a:pathLst>
              <a:path w="106552" h="131922" extrusionOk="0">
                <a:moveTo>
                  <a:pt x="0" y="0"/>
                </a:moveTo>
                <a:cubicBezTo>
                  <a:pt x="10915" y="1558"/>
                  <a:pt x="22130" y="5054"/>
                  <a:pt x="30951" y="11670"/>
                </a:cubicBezTo>
                <a:cubicBezTo>
                  <a:pt x="39297" y="17930"/>
                  <a:pt x="45269" y="31330"/>
                  <a:pt x="41606" y="41098"/>
                </a:cubicBezTo>
                <a:cubicBezTo>
                  <a:pt x="40464" y="44144"/>
                  <a:pt x="35890" y="47120"/>
                  <a:pt x="32980" y="45665"/>
                </a:cubicBezTo>
                <a:cubicBezTo>
                  <a:pt x="31401" y="44875"/>
                  <a:pt x="31030" y="42304"/>
                  <a:pt x="31458" y="40591"/>
                </a:cubicBezTo>
                <a:cubicBezTo>
                  <a:pt x="32936" y="34675"/>
                  <a:pt x="44846" y="37946"/>
                  <a:pt x="49724" y="41606"/>
                </a:cubicBezTo>
                <a:cubicBezTo>
                  <a:pt x="63849" y="52203"/>
                  <a:pt x="57049" y="76551"/>
                  <a:pt x="64946" y="92345"/>
                </a:cubicBezTo>
                <a:cubicBezTo>
                  <a:pt x="73506" y="109465"/>
                  <a:pt x="106552" y="112781"/>
                  <a:pt x="106552" y="131922"/>
                </a:cubicBezTo>
              </a:path>
            </a:pathLst>
          </a:custGeom>
          <a:noFill/>
          <a:ln w="9525" cap="flat" cmpd="sng">
            <a:solidFill>
              <a:schemeClr val="dk2"/>
            </a:solidFill>
            <a:prstDash val="solid"/>
            <a:round/>
            <a:headEnd type="none" w="med" len="med"/>
            <a:tailEnd type="none" w="med" len="med"/>
          </a:ln>
        </p:spPr>
      </p:sp>
      <p:grpSp>
        <p:nvGrpSpPr>
          <p:cNvPr id="77" name="Google Shape;77;p8"/>
          <p:cNvGrpSpPr/>
          <p:nvPr/>
        </p:nvGrpSpPr>
        <p:grpSpPr>
          <a:xfrm rot="5400000">
            <a:off x="4193895" y="-239122"/>
            <a:ext cx="691395" cy="1169642"/>
            <a:chOff x="9635" y="1954525"/>
            <a:chExt cx="1192265" cy="1234450"/>
          </a:xfrm>
        </p:grpSpPr>
        <p:sp>
          <p:nvSpPr>
            <p:cNvPr id="78" name="Google Shape;78;p8"/>
            <p:cNvSpPr/>
            <p:nvPr/>
          </p:nvSpPr>
          <p:spPr>
            <a:xfrm rot="5400000">
              <a:off x="526878" y="1437282"/>
              <a:ext cx="150460" cy="1184945"/>
            </a:xfrm>
            <a:custGeom>
              <a:avLst/>
              <a:gdLst/>
              <a:ahLst/>
              <a:cxnLst/>
              <a:rect l="l" t="t" r="r" b="b"/>
              <a:pathLst>
                <a:path w="1295" h="10199" extrusionOk="0">
                  <a:moveTo>
                    <a:pt x="1061" y="1"/>
                  </a:moveTo>
                  <a:cubicBezTo>
                    <a:pt x="955" y="1"/>
                    <a:pt x="842" y="50"/>
                    <a:pt x="795" y="143"/>
                  </a:cubicBezTo>
                  <a:cubicBezTo>
                    <a:pt x="64" y="1616"/>
                    <a:pt x="301" y="3271"/>
                    <a:pt x="186" y="4848"/>
                  </a:cubicBezTo>
                  <a:cubicBezTo>
                    <a:pt x="120" y="5753"/>
                    <a:pt x="90" y="6681"/>
                    <a:pt x="149" y="7586"/>
                  </a:cubicBezTo>
                  <a:cubicBezTo>
                    <a:pt x="212" y="8481"/>
                    <a:pt x="138" y="9315"/>
                    <a:pt x="1" y="10199"/>
                  </a:cubicBezTo>
                  <a:lnTo>
                    <a:pt x="877" y="10199"/>
                  </a:lnTo>
                  <a:cubicBezTo>
                    <a:pt x="1192" y="8503"/>
                    <a:pt x="910" y="6803"/>
                    <a:pt x="1088" y="5096"/>
                  </a:cubicBezTo>
                  <a:cubicBezTo>
                    <a:pt x="1255" y="3464"/>
                    <a:pt x="1181" y="1835"/>
                    <a:pt x="1285" y="202"/>
                  </a:cubicBezTo>
                  <a:cubicBezTo>
                    <a:pt x="1295" y="65"/>
                    <a:pt x="1183" y="1"/>
                    <a:pt x="10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5400000">
              <a:off x="498994" y="1710894"/>
              <a:ext cx="141978" cy="1120696"/>
            </a:xfrm>
            <a:custGeom>
              <a:avLst/>
              <a:gdLst/>
              <a:ahLst/>
              <a:cxnLst/>
              <a:rect l="l" t="t" r="r" b="b"/>
              <a:pathLst>
                <a:path w="1222" h="9646" extrusionOk="0">
                  <a:moveTo>
                    <a:pt x="556" y="1"/>
                  </a:moveTo>
                  <a:cubicBezTo>
                    <a:pt x="511" y="1"/>
                    <a:pt x="466" y="26"/>
                    <a:pt x="468" y="76"/>
                  </a:cubicBezTo>
                  <a:cubicBezTo>
                    <a:pt x="498" y="948"/>
                    <a:pt x="309" y="1842"/>
                    <a:pt x="298" y="2722"/>
                  </a:cubicBezTo>
                  <a:cubicBezTo>
                    <a:pt x="283" y="3631"/>
                    <a:pt x="186" y="4529"/>
                    <a:pt x="168" y="5434"/>
                  </a:cubicBezTo>
                  <a:cubicBezTo>
                    <a:pt x="149" y="6339"/>
                    <a:pt x="149" y="7245"/>
                    <a:pt x="134" y="8154"/>
                  </a:cubicBezTo>
                  <a:cubicBezTo>
                    <a:pt x="127" y="8655"/>
                    <a:pt x="68" y="9148"/>
                    <a:pt x="1" y="9646"/>
                  </a:cubicBezTo>
                  <a:lnTo>
                    <a:pt x="732" y="9646"/>
                  </a:lnTo>
                  <a:cubicBezTo>
                    <a:pt x="802" y="9044"/>
                    <a:pt x="843" y="8440"/>
                    <a:pt x="851" y="7835"/>
                  </a:cubicBezTo>
                  <a:cubicBezTo>
                    <a:pt x="854" y="6877"/>
                    <a:pt x="791" y="5913"/>
                    <a:pt x="854" y="4955"/>
                  </a:cubicBezTo>
                  <a:cubicBezTo>
                    <a:pt x="955" y="3386"/>
                    <a:pt x="1222" y="1582"/>
                    <a:pt x="650" y="57"/>
                  </a:cubicBezTo>
                  <a:cubicBezTo>
                    <a:pt x="637" y="20"/>
                    <a:pt x="596" y="1"/>
                    <a:pt x="5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rot="5400000">
              <a:off x="507592" y="2370583"/>
              <a:ext cx="108749" cy="1104663"/>
            </a:xfrm>
            <a:custGeom>
              <a:avLst/>
              <a:gdLst/>
              <a:ahLst/>
              <a:cxnLst/>
              <a:rect l="l" t="t" r="r" b="b"/>
              <a:pathLst>
                <a:path w="936" h="9508" extrusionOk="0">
                  <a:moveTo>
                    <a:pt x="220" y="0"/>
                  </a:moveTo>
                  <a:cubicBezTo>
                    <a:pt x="150" y="0"/>
                    <a:pt x="82" y="40"/>
                    <a:pt x="75" y="120"/>
                  </a:cubicBezTo>
                  <a:cubicBezTo>
                    <a:pt x="0" y="1081"/>
                    <a:pt x="101" y="2038"/>
                    <a:pt x="86" y="2999"/>
                  </a:cubicBezTo>
                  <a:cubicBezTo>
                    <a:pt x="75" y="3982"/>
                    <a:pt x="49" y="4969"/>
                    <a:pt x="37" y="5953"/>
                  </a:cubicBezTo>
                  <a:cubicBezTo>
                    <a:pt x="23" y="7136"/>
                    <a:pt x="93" y="8324"/>
                    <a:pt x="130" y="9508"/>
                  </a:cubicBezTo>
                  <a:lnTo>
                    <a:pt x="935" y="9508"/>
                  </a:lnTo>
                  <a:cubicBezTo>
                    <a:pt x="887" y="8324"/>
                    <a:pt x="806" y="7144"/>
                    <a:pt x="809" y="5960"/>
                  </a:cubicBezTo>
                  <a:cubicBezTo>
                    <a:pt x="813" y="5018"/>
                    <a:pt x="843" y="4072"/>
                    <a:pt x="798" y="3125"/>
                  </a:cubicBezTo>
                  <a:cubicBezTo>
                    <a:pt x="754" y="2105"/>
                    <a:pt x="501" y="1133"/>
                    <a:pt x="375" y="123"/>
                  </a:cubicBezTo>
                  <a:cubicBezTo>
                    <a:pt x="366" y="42"/>
                    <a:pt x="29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rot="5400000">
              <a:off x="521011" y="1881626"/>
              <a:ext cx="169514" cy="1192265"/>
            </a:xfrm>
            <a:custGeom>
              <a:avLst/>
              <a:gdLst/>
              <a:ahLst/>
              <a:cxnLst/>
              <a:rect l="l" t="t" r="r" b="b"/>
              <a:pathLst>
                <a:path w="1459" h="10262" extrusionOk="0">
                  <a:moveTo>
                    <a:pt x="375" y="0"/>
                  </a:moveTo>
                  <a:cubicBezTo>
                    <a:pt x="252" y="0"/>
                    <a:pt x="130" y="71"/>
                    <a:pt x="112" y="217"/>
                  </a:cubicBezTo>
                  <a:cubicBezTo>
                    <a:pt x="1" y="1174"/>
                    <a:pt x="234" y="2102"/>
                    <a:pt x="257" y="3056"/>
                  </a:cubicBezTo>
                  <a:cubicBezTo>
                    <a:pt x="279" y="3991"/>
                    <a:pt x="197" y="4922"/>
                    <a:pt x="245" y="5857"/>
                  </a:cubicBezTo>
                  <a:cubicBezTo>
                    <a:pt x="316" y="7334"/>
                    <a:pt x="476" y="8792"/>
                    <a:pt x="542" y="10262"/>
                  </a:cubicBezTo>
                  <a:lnTo>
                    <a:pt x="1459" y="10262"/>
                  </a:lnTo>
                  <a:cubicBezTo>
                    <a:pt x="1385" y="8792"/>
                    <a:pt x="1214" y="7338"/>
                    <a:pt x="1132" y="5861"/>
                  </a:cubicBezTo>
                  <a:cubicBezTo>
                    <a:pt x="1084" y="4967"/>
                    <a:pt x="1158" y="4072"/>
                    <a:pt x="1129" y="3178"/>
                  </a:cubicBezTo>
                  <a:cubicBezTo>
                    <a:pt x="1099" y="2180"/>
                    <a:pt x="802" y="1208"/>
                    <a:pt x="654" y="221"/>
                  </a:cubicBezTo>
                  <a:cubicBezTo>
                    <a:pt x="633" y="76"/>
                    <a:pt x="503"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rot="5400000">
              <a:off x="509451" y="2153204"/>
              <a:ext cx="96201" cy="1095833"/>
            </a:xfrm>
            <a:custGeom>
              <a:avLst/>
              <a:gdLst/>
              <a:ahLst/>
              <a:cxnLst/>
              <a:rect l="l" t="t" r="r" b="b"/>
              <a:pathLst>
                <a:path w="828" h="9432" extrusionOk="0">
                  <a:moveTo>
                    <a:pt x="273" y="1"/>
                  </a:moveTo>
                  <a:cubicBezTo>
                    <a:pt x="214" y="1"/>
                    <a:pt x="156" y="33"/>
                    <a:pt x="152" y="99"/>
                  </a:cubicBezTo>
                  <a:cubicBezTo>
                    <a:pt x="100" y="1038"/>
                    <a:pt x="0" y="1955"/>
                    <a:pt x="4" y="2897"/>
                  </a:cubicBezTo>
                  <a:cubicBezTo>
                    <a:pt x="7" y="3788"/>
                    <a:pt x="56" y="4678"/>
                    <a:pt x="78" y="5569"/>
                  </a:cubicBezTo>
                  <a:cubicBezTo>
                    <a:pt x="108" y="6856"/>
                    <a:pt x="85" y="8144"/>
                    <a:pt x="63" y="9432"/>
                  </a:cubicBezTo>
                  <a:lnTo>
                    <a:pt x="828" y="9432"/>
                  </a:lnTo>
                  <a:cubicBezTo>
                    <a:pt x="828" y="8188"/>
                    <a:pt x="828" y="6942"/>
                    <a:pt x="783" y="5699"/>
                  </a:cubicBezTo>
                  <a:cubicBezTo>
                    <a:pt x="712" y="3829"/>
                    <a:pt x="486" y="1966"/>
                    <a:pt x="397" y="99"/>
                  </a:cubicBezTo>
                  <a:cubicBezTo>
                    <a:pt x="393" y="34"/>
                    <a:pt x="333" y="1"/>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rot="5400000">
              <a:off x="474886" y="2599406"/>
              <a:ext cx="124318" cy="1054821"/>
            </a:xfrm>
            <a:custGeom>
              <a:avLst/>
              <a:gdLst/>
              <a:ahLst/>
              <a:cxnLst/>
              <a:rect l="l" t="t" r="r" b="b"/>
              <a:pathLst>
                <a:path w="1070" h="9079" extrusionOk="0">
                  <a:moveTo>
                    <a:pt x="426" y="1"/>
                  </a:moveTo>
                  <a:cubicBezTo>
                    <a:pt x="357" y="1"/>
                    <a:pt x="286" y="41"/>
                    <a:pt x="275" y="121"/>
                  </a:cubicBezTo>
                  <a:cubicBezTo>
                    <a:pt x="1" y="1932"/>
                    <a:pt x="71" y="3835"/>
                    <a:pt x="64" y="5661"/>
                  </a:cubicBezTo>
                  <a:cubicBezTo>
                    <a:pt x="56" y="6808"/>
                    <a:pt x="164" y="7943"/>
                    <a:pt x="242" y="9079"/>
                  </a:cubicBezTo>
                  <a:lnTo>
                    <a:pt x="1069" y="9079"/>
                  </a:lnTo>
                  <a:cubicBezTo>
                    <a:pt x="980" y="7984"/>
                    <a:pt x="865" y="6889"/>
                    <a:pt x="858" y="5787"/>
                  </a:cubicBezTo>
                  <a:cubicBezTo>
                    <a:pt x="850" y="4819"/>
                    <a:pt x="880" y="3854"/>
                    <a:pt x="850" y="2889"/>
                  </a:cubicBezTo>
                  <a:cubicBezTo>
                    <a:pt x="836" y="2418"/>
                    <a:pt x="850" y="1943"/>
                    <a:pt x="798" y="1476"/>
                  </a:cubicBezTo>
                  <a:cubicBezTo>
                    <a:pt x="754" y="1019"/>
                    <a:pt x="613" y="581"/>
                    <a:pt x="572" y="125"/>
                  </a:cubicBezTo>
                  <a:cubicBezTo>
                    <a:pt x="565" y="41"/>
                    <a:pt x="496" y="1"/>
                    <a:pt x="4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txBox="1">
            <a:spLocks noGrp="1"/>
          </p:cNvSpPr>
          <p:nvPr>
            <p:ph type="title"/>
          </p:nvPr>
        </p:nvSpPr>
        <p:spPr>
          <a:xfrm>
            <a:off x="1598850" y="1179450"/>
            <a:ext cx="5946300" cy="2784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p:cSld name="CUSTOM_7">
    <p:spTree>
      <p:nvGrpSpPr>
        <p:cNvPr id="1" name="Shape 392"/>
        <p:cNvGrpSpPr/>
        <p:nvPr/>
      </p:nvGrpSpPr>
      <p:grpSpPr>
        <a:xfrm>
          <a:off x="0" y="0"/>
          <a:ext cx="0" cy="0"/>
          <a:chOff x="0" y="0"/>
          <a:chExt cx="0" cy="0"/>
        </a:xfrm>
      </p:grpSpPr>
      <p:sp>
        <p:nvSpPr>
          <p:cNvPr id="393" name="Google Shape;393;p34"/>
          <p:cNvSpPr/>
          <p:nvPr/>
        </p:nvSpPr>
        <p:spPr>
          <a:xfrm rot="-8592869" flipH="1">
            <a:off x="7625111" y="-879434"/>
            <a:ext cx="2417983" cy="2238445"/>
          </a:xfrm>
          <a:custGeom>
            <a:avLst/>
            <a:gdLst/>
            <a:ahLst/>
            <a:cxnLst/>
            <a:rect l="l" t="t" r="r" b="b"/>
            <a:pathLst>
              <a:path w="23663" h="21906" extrusionOk="0">
                <a:moveTo>
                  <a:pt x="9935" y="1"/>
                </a:moveTo>
                <a:cubicBezTo>
                  <a:pt x="9728" y="1"/>
                  <a:pt x="9519" y="11"/>
                  <a:pt x="9310" y="31"/>
                </a:cubicBezTo>
                <a:cubicBezTo>
                  <a:pt x="7507" y="213"/>
                  <a:pt x="5859" y="1134"/>
                  <a:pt x="4386" y="2191"/>
                </a:cubicBezTo>
                <a:cubicBezTo>
                  <a:pt x="3017" y="3178"/>
                  <a:pt x="1711" y="4343"/>
                  <a:pt x="976" y="5865"/>
                </a:cubicBezTo>
                <a:cubicBezTo>
                  <a:pt x="0" y="7894"/>
                  <a:pt x="215" y="10447"/>
                  <a:pt x="1514" y="12284"/>
                </a:cubicBezTo>
                <a:cubicBezTo>
                  <a:pt x="2689" y="13945"/>
                  <a:pt x="4708" y="14962"/>
                  <a:pt x="6735" y="14962"/>
                </a:cubicBezTo>
                <a:cubicBezTo>
                  <a:pt x="6954" y="14962"/>
                  <a:pt x="7173" y="14950"/>
                  <a:pt x="7392" y="14926"/>
                </a:cubicBezTo>
                <a:cubicBezTo>
                  <a:pt x="8573" y="14797"/>
                  <a:pt x="9742" y="14333"/>
                  <a:pt x="10911" y="14333"/>
                </a:cubicBezTo>
                <a:cubicBezTo>
                  <a:pt x="11151" y="14333"/>
                  <a:pt x="11392" y="14353"/>
                  <a:pt x="11633" y="14399"/>
                </a:cubicBezTo>
                <a:cubicBezTo>
                  <a:pt x="13043" y="14670"/>
                  <a:pt x="14126" y="15801"/>
                  <a:pt x="14924" y="16993"/>
                </a:cubicBezTo>
                <a:cubicBezTo>
                  <a:pt x="15726" y="18187"/>
                  <a:pt x="16353" y="19512"/>
                  <a:pt x="17358" y="20536"/>
                </a:cubicBezTo>
                <a:cubicBezTo>
                  <a:pt x="18128" y="21323"/>
                  <a:pt x="19213" y="21906"/>
                  <a:pt x="20281" y="21906"/>
                </a:cubicBezTo>
                <a:cubicBezTo>
                  <a:pt x="20608" y="21906"/>
                  <a:pt x="20933" y="21851"/>
                  <a:pt x="21247" y="21731"/>
                </a:cubicBezTo>
                <a:cubicBezTo>
                  <a:pt x="22245" y="21349"/>
                  <a:pt x="22928" y="20369"/>
                  <a:pt x="23221" y="19338"/>
                </a:cubicBezTo>
                <a:cubicBezTo>
                  <a:pt x="23663" y="17776"/>
                  <a:pt x="23588" y="16566"/>
                  <a:pt x="22557" y="15371"/>
                </a:cubicBezTo>
                <a:cubicBezTo>
                  <a:pt x="21221" y="13820"/>
                  <a:pt x="20108" y="12132"/>
                  <a:pt x="19332" y="10228"/>
                </a:cubicBezTo>
                <a:cubicBezTo>
                  <a:pt x="18661" y="8588"/>
                  <a:pt x="18234" y="6852"/>
                  <a:pt x="17455" y="5260"/>
                </a:cubicBezTo>
                <a:cubicBezTo>
                  <a:pt x="16034" y="2369"/>
                  <a:pt x="13115" y="1"/>
                  <a:pt x="9935" y="1"/>
                </a:cubicBezTo>
                <a:close/>
              </a:path>
            </a:pathLst>
          </a:custGeom>
          <a:solidFill>
            <a:srgbClr val="E4F4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4"/>
          <p:cNvSpPr/>
          <p:nvPr/>
        </p:nvSpPr>
        <p:spPr>
          <a:xfrm rot="10800000">
            <a:off x="6102417" y="2874789"/>
            <a:ext cx="3041583" cy="2283637"/>
          </a:xfrm>
          <a:custGeom>
            <a:avLst/>
            <a:gdLst/>
            <a:ahLst/>
            <a:cxnLst/>
            <a:rect l="l" t="t" r="r" b="b"/>
            <a:pathLst>
              <a:path w="16143" h="15960" extrusionOk="0">
                <a:moveTo>
                  <a:pt x="1" y="1"/>
                </a:moveTo>
                <a:lnTo>
                  <a:pt x="1" y="15960"/>
                </a:lnTo>
                <a:cubicBezTo>
                  <a:pt x="546" y="14164"/>
                  <a:pt x="583" y="12160"/>
                  <a:pt x="1667" y="10631"/>
                </a:cubicBezTo>
                <a:cubicBezTo>
                  <a:pt x="2788" y="9043"/>
                  <a:pt x="4788" y="8338"/>
                  <a:pt x="6706" y="8023"/>
                </a:cubicBezTo>
                <a:cubicBezTo>
                  <a:pt x="8624" y="7704"/>
                  <a:pt x="10610" y="7670"/>
                  <a:pt x="12435" y="7006"/>
                </a:cubicBezTo>
                <a:cubicBezTo>
                  <a:pt x="14261" y="6338"/>
                  <a:pt x="15964" y="4821"/>
                  <a:pt x="16079" y="2884"/>
                </a:cubicBezTo>
                <a:cubicBezTo>
                  <a:pt x="16142" y="1841"/>
                  <a:pt x="15734" y="835"/>
                  <a:pt x="150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4"/>
          <p:cNvSpPr/>
          <p:nvPr/>
        </p:nvSpPr>
        <p:spPr>
          <a:xfrm>
            <a:off x="-1788250" y="3543306"/>
            <a:ext cx="3481255" cy="1615119"/>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4"/>
          <p:cNvSpPr/>
          <p:nvPr/>
        </p:nvSpPr>
        <p:spPr>
          <a:xfrm>
            <a:off x="5869441" y="-46275"/>
            <a:ext cx="3341450" cy="2017475"/>
          </a:xfrm>
          <a:custGeom>
            <a:avLst/>
            <a:gdLst/>
            <a:ahLst/>
            <a:cxnLst/>
            <a:rect l="l" t="t" r="r" b="b"/>
            <a:pathLst>
              <a:path w="133658" h="80699" extrusionOk="0">
                <a:moveTo>
                  <a:pt x="133658" y="77775"/>
                </a:moveTo>
                <a:cubicBezTo>
                  <a:pt x="120547" y="84331"/>
                  <a:pt x="101547" y="78911"/>
                  <a:pt x="90513" y="69260"/>
                </a:cubicBezTo>
                <a:cubicBezTo>
                  <a:pt x="79188" y="59354"/>
                  <a:pt x="75019" y="41359"/>
                  <a:pt x="61561" y="34630"/>
                </a:cubicBezTo>
                <a:cubicBezTo>
                  <a:pt x="49976" y="28837"/>
                  <a:pt x="35931" y="30404"/>
                  <a:pt x="23525" y="26682"/>
                </a:cubicBezTo>
                <a:cubicBezTo>
                  <a:pt x="16635" y="24615"/>
                  <a:pt x="8828" y="22557"/>
                  <a:pt x="4223" y="17031"/>
                </a:cubicBezTo>
                <a:cubicBezTo>
                  <a:pt x="517" y="12583"/>
                  <a:pt x="-1014" y="5492"/>
                  <a:pt x="817" y="0"/>
                </a:cubicBezTo>
              </a:path>
            </a:pathLst>
          </a:custGeom>
          <a:noFill/>
          <a:ln w="9525" cap="flat" cmpd="sng">
            <a:solidFill>
              <a:schemeClr val="dk2"/>
            </a:solidFill>
            <a:prstDash val="solid"/>
            <a:round/>
            <a:headEnd type="none" w="med" len="med"/>
            <a:tailEnd type="none" w="med" len="med"/>
          </a:ln>
        </p:spPr>
      </p:sp>
      <p:sp>
        <p:nvSpPr>
          <p:cNvPr id="397" name="Google Shape;397;p34"/>
          <p:cNvSpPr/>
          <p:nvPr/>
        </p:nvSpPr>
        <p:spPr>
          <a:xfrm rot="-5400000" flipH="1">
            <a:off x="1101378" y="-1926472"/>
            <a:ext cx="1124020" cy="4211373"/>
          </a:xfrm>
          <a:custGeom>
            <a:avLst/>
            <a:gdLst/>
            <a:ahLst/>
            <a:cxnLst/>
            <a:rect l="l" t="t" r="r" b="b"/>
            <a:pathLst>
              <a:path w="8735" h="25556" extrusionOk="0">
                <a:moveTo>
                  <a:pt x="0" y="0"/>
                </a:moveTo>
                <a:lnTo>
                  <a:pt x="0" y="25425"/>
                </a:lnTo>
                <a:cubicBezTo>
                  <a:pt x="1841" y="24987"/>
                  <a:pt x="3859" y="25555"/>
                  <a:pt x="5529" y="24698"/>
                </a:cubicBezTo>
                <a:cubicBezTo>
                  <a:pt x="7410" y="23733"/>
                  <a:pt x="8735" y="21418"/>
                  <a:pt x="7878" y="19340"/>
                </a:cubicBezTo>
                <a:cubicBezTo>
                  <a:pt x="6909" y="16999"/>
                  <a:pt x="3878" y="15856"/>
                  <a:pt x="3332" y="13384"/>
                </a:cubicBezTo>
                <a:cubicBezTo>
                  <a:pt x="2924" y="11544"/>
                  <a:pt x="4089" y="9744"/>
                  <a:pt x="5310" y="8308"/>
                </a:cubicBezTo>
                <a:cubicBezTo>
                  <a:pt x="6535" y="6872"/>
                  <a:pt x="7945" y="5403"/>
                  <a:pt x="8163" y="3529"/>
                </a:cubicBezTo>
                <a:cubicBezTo>
                  <a:pt x="8316" y="2230"/>
                  <a:pt x="7792" y="965"/>
                  <a:pt x="6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4"/>
          <p:cNvSpPr/>
          <p:nvPr/>
        </p:nvSpPr>
        <p:spPr>
          <a:xfrm rot="2049452" flipH="1">
            <a:off x="771453" y="45706"/>
            <a:ext cx="1162351" cy="1076091"/>
          </a:xfrm>
          <a:custGeom>
            <a:avLst/>
            <a:gdLst/>
            <a:ahLst/>
            <a:cxnLst/>
            <a:rect l="l" t="t" r="r" b="b"/>
            <a:pathLst>
              <a:path w="23663" h="21906" extrusionOk="0">
                <a:moveTo>
                  <a:pt x="9935" y="1"/>
                </a:moveTo>
                <a:cubicBezTo>
                  <a:pt x="9728" y="1"/>
                  <a:pt x="9519" y="11"/>
                  <a:pt x="9310" y="31"/>
                </a:cubicBezTo>
                <a:cubicBezTo>
                  <a:pt x="7507" y="213"/>
                  <a:pt x="5859" y="1134"/>
                  <a:pt x="4386" y="2191"/>
                </a:cubicBezTo>
                <a:cubicBezTo>
                  <a:pt x="3017" y="3178"/>
                  <a:pt x="1711" y="4343"/>
                  <a:pt x="976" y="5865"/>
                </a:cubicBezTo>
                <a:cubicBezTo>
                  <a:pt x="0" y="7894"/>
                  <a:pt x="215" y="10447"/>
                  <a:pt x="1514" y="12284"/>
                </a:cubicBezTo>
                <a:cubicBezTo>
                  <a:pt x="2689" y="13945"/>
                  <a:pt x="4708" y="14962"/>
                  <a:pt x="6735" y="14962"/>
                </a:cubicBezTo>
                <a:cubicBezTo>
                  <a:pt x="6954" y="14962"/>
                  <a:pt x="7173" y="14950"/>
                  <a:pt x="7392" y="14926"/>
                </a:cubicBezTo>
                <a:cubicBezTo>
                  <a:pt x="8573" y="14797"/>
                  <a:pt x="9742" y="14333"/>
                  <a:pt x="10911" y="14333"/>
                </a:cubicBezTo>
                <a:cubicBezTo>
                  <a:pt x="11151" y="14333"/>
                  <a:pt x="11392" y="14353"/>
                  <a:pt x="11633" y="14399"/>
                </a:cubicBezTo>
                <a:cubicBezTo>
                  <a:pt x="13043" y="14670"/>
                  <a:pt x="14126" y="15801"/>
                  <a:pt x="14924" y="16993"/>
                </a:cubicBezTo>
                <a:cubicBezTo>
                  <a:pt x="15726" y="18187"/>
                  <a:pt x="16353" y="19512"/>
                  <a:pt x="17358" y="20536"/>
                </a:cubicBezTo>
                <a:cubicBezTo>
                  <a:pt x="18128" y="21323"/>
                  <a:pt x="19213" y="21906"/>
                  <a:pt x="20281" y="21906"/>
                </a:cubicBezTo>
                <a:cubicBezTo>
                  <a:pt x="20608" y="21906"/>
                  <a:pt x="20933" y="21851"/>
                  <a:pt x="21247" y="21731"/>
                </a:cubicBezTo>
                <a:cubicBezTo>
                  <a:pt x="22245" y="21349"/>
                  <a:pt x="22928" y="20369"/>
                  <a:pt x="23221" y="19338"/>
                </a:cubicBezTo>
                <a:cubicBezTo>
                  <a:pt x="23663" y="17776"/>
                  <a:pt x="23588" y="16566"/>
                  <a:pt x="22557" y="15371"/>
                </a:cubicBezTo>
                <a:cubicBezTo>
                  <a:pt x="21221" y="13820"/>
                  <a:pt x="20108" y="12132"/>
                  <a:pt x="19332" y="10228"/>
                </a:cubicBezTo>
                <a:cubicBezTo>
                  <a:pt x="18661" y="8588"/>
                  <a:pt x="18234" y="6852"/>
                  <a:pt x="17455" y="5260"/>
                </a:cubicBezTo>
                <a:cubicBezTo>
                  <a:pt x="16034" y="2369"/>
                  <a:pt x="13115" y="1"/>
                  <a:pt x="99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4"/>
          <p:cNvSpPr txBox="1">
            <a:spLocks noGrp="1"/>
          </p:cNvSpPr>
          <p:nvPr>
            <p:ph type="title"/>
          </p:nvPr>
        </p:nvSpPr>
        <p:spPr>
          <a:xfrm>
            <a:off x="2558700" y="1555500"/>
            <a:ext cx="4026600" cy="1175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00" name="Google Shape;400;p34"/>
          <p:cNvSpPr txBox="1">
            <a:spLocks noGrp="1"/>
          </p:cNvSpPr>
          <p:nvPr>
            <p:ph type="subTitle" idx="1"/>
          </p:nvPr>
        </p:nvSpPr>
        <p:spPr>
          <a:xfrm>
            <a:off x="2558700" y="2730600"/>
            <a:ext cx="4026600" cy="85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8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71"/>
        <p:cNvGrpSpPr/>
        <p:nvPr/>
      </p:nvGrpSpPr>
      <p:grpSpPr>
        <a:xfrm>
          <a:off x="0" y="0"/>
          <a:ext cx="0" cy="0"/>
          <a:chOff x="0" y="0"/>
          <a:chExt cx="0" cy="0"/>
        </a:xfrm>
      </p:grpSpPr>
      <p:sp>
        <p:nvSpPr>
          <p:cNvPr id="172" name="Google Shape;172;p18"/>
          <p:cNvSpPr/>
          <p:nvPr/>
        </p:nvSpPr>
        <p:spPr>
          <a:xfrm rot="-9606541" flipH="1">
            <a:off x="8200382" y="-594643"/>
            <a:ext cx="2433195" cy="2252491"/>
          </a:xfrm>
          <a:custGeom>
            <a:avLst/>
            <a:gdLst/>
            <a:ahLst/>
            <a:cxnLst/>
            <a:rect l="l" t="t" r="r" b="b"/>
            <a:pathLst>
              <a:path w="23663" h="21906" extrusionOk="0">
                <a:moveTo>
                  <a:pt x="9935" y="1"/>
                </a:moveTo>
                <a:cubicBezTo>
                  <a:pt x="9728" y="1"/>
                  <a:pt x="9519" y="11"/>
                  <a:pt x="9310" y="31"/>
                </a:cubicBezTo>
                <a:cubicBezTo>
                  <a:pt x="7507" y="213"/>
                  <a:pt x="5859" y="1134"/>
                  <a:pt x="4386" y="2191"/>
                </a:cubicBezTo>
                <a:cubicBezTo>
                  <a:pt x="3017" y="3178"/>
                  <a:pt x="1711" y="4343"/>
                  <a:pt x="976" y="5865"/>
                </a:cubicBezTo>
                <a:cubicBezTo>
                  <a:pt x="0" y="7894"/>
                  <a:pt x="215" y="10447"/>
                  <a:pt x="1514" y="12284"/>
                </a:cubicBezTo>
                <a:cubicBezTo>
                  <a:pt x="2689" y="13945"/>
                  <a:pt x="4708" y="14962"/>
                  <a:pt x="6735" y="14962"/>
                </a:cubicBezTo>
                <a:cubicBezTo>
                  <a:pt x="6954" y="14962"/>
                  <a:pt x="7173" y="14950"/>
                  <a:pt x="7392" y="14926"/>
                </a:cubicBezTo>
                <a:cubicBezTo>
                  <a:pt x="8573" y="14797"/>
                  <a:pt x="9742" y="14333"/>
                  <a:pt x="10911" y="14333"/>
                </a:cubicBezTo>
                <a:cubicBezTo>
                  <a:pt x="11151" y="14333"/>
                  <a:pt x="11392" y="14353"/>
                  <a:pt x="11633" y="14399"/>
                </a:cubicBezTo>
                <a:cubicBezTo>
                  <a:pt x="13043" y="14670"/>
                  <a:pt x="14126" y="15801"/>
                  <a:pt x="14924" y="16993"/>
                </a:cubicBezTo>
                <a:cubicBezTo>
                  <a:pt x="15726" y="18187"/>
                  <a:pt x="16353" y="19512"/>
                  <a:pt x="17358" y="20536"/>
                </a:cubicBezTo>
                <a:cubicBezTo>
                  <a:pt x="18128" y="21323"/>
                  <a:pt x="19213" y="21906"/>
                  <a:pt x="20281" y="21906"/>
                </a:cubicBezTo>
                <a:cubicBezTo>
                  <a:pt x="20608" y="21906"/>
                  <a:pt x="20933" y="21851"/>
                  <a:pt x="21247" y="21731"/>
                </a:cubicBezTo>
                <a:cubicBezTo>
                  <a:pt x="22245" y="21349"/>
                  <a:pt x="22928" y="20369"/>
                  <a:pt x="23221" y="19338"/>
                </a:cubicBezTo>
                <a:cubicBezTo>
                  <a:pt x="23663" y="17776"/>
                  <a:pt x="23588" y="16566"/>
                  <a:pt x="22557" y="15371"/>
                </a:cubicBezTo>
                <a:cubicBezTo>
                  <a:pt x="21221" y="13820"/>
                  <a:pt x="20108" y="12132"/>
                  <a:pt x="19332" y="10228"/>
                </a:cubicBezTo>
                <a:cubicBezTo>
                  <a:pt x="18661" y="8588"/>
                  <a:pt x="18234" y="6852"/>
                  <a:pt x="17455" y="5260"/>
                </a:cubicBezTo>
                <a:cubicBezTo>
                  <a:pt x="16034" y="2369"/>
                  <a:pt x="13115" y="1"/>
                  <a:pt x="9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8"/>
          <p:cNvSpPr/>
          <p:nvPr/>
        </p:nvSpPr>
        <p:spPr>
          <a:xfrm rot="-9374510" flipH="1">
            <a:off x="-1579368" y="-394384"/>
            <a:ext cx="3346907" cy="1637926"/>
          </a:xfrm>
          <a:custGeom>
            <a:avLst/>
            <a:gdLst/>
            <a:ahLst/>
            <a:cxnLst/>
            <a:rect l="l" t="t" r="r" b="b"/>
            <a:pathLst>
              <a:path w="32562" h="15935" extrusionOk="0">
                <a:moveTo>
                  <a:pt x="26895" y="0"/>
                </a:moveTo>
                <a:cubicBezTo>
                  <a:pt x="26414" y="0"/>
                  <a:pt x="25908" y="76"/>
                  <a:pt x="25366" y="235"/>
                </a:cubicBezTo>
                <a:cubicBezTo>
                  <a:pt x="22978" y="934"/>
                  <a:pt x="20558" y="1350"/>
                  <a:pt x="18077" y="1350"/>
                </a:cubicBezTo>
                <a:cubicBezTo>
                  <a:pt x="17794" y="1350"/>
                  <a:pt x="17510" y="1344"/>
                  <a:pt x="17225" y="1333"/>
                </a:cubicBezTo>
                <a:cubicBezTo>
                  <a:pt x="15011" y="1248"/>
                  <a:pt x="12810" y="861"/>
                  <a:pt x="10600" y="861"/>
                </a:cubicBezTo>
                <a:cubicBezTo>
                  <a:pt x="10418" y="861"/>
                  <a:pt x="10235" y="864"/>
                  <a:pt x="10053" y="870"/>
                </a:cubicBezTo>
                <a:cubicBezTo>
                  <a:pt x="6142" y="988"/>
                  <a:pt x="2075" y="2829"/>
                  <a:pt x="1" y="6038"/>
                </a:cubicBezTo>
                <a:lnTo>
                  <a:pt x="1" y="15935"/>
                </a:lnTo>
                <a:lnTo>
                  <a:pt x="16977" y="15935"/>
                </a:lnTo>
                <a:cubicBezTo>
                  <a:pt x="17196" y="14944"/>
                  <a:pt x="17474" y="13979"/>
                  <a:pt x="18056" y="13155"/>
                </a:cubicBezTo>
                <a:cubicBezTo>
                  <a:pt x="19181" y="11571"/>
                  <a:pt x="21181" y="10866"/>
                  <a:pt x="23099" y="10547"/>
                </a:cubicBezTo>
                <a:cubicBezTo>
                  <a:pt x="25014" y="10228"/>
                  <a:pt x="26999" y="10198"/>
                  <a:pt x="28825" y="9530"/>
                </a:cubicBezTo>
                <a:cubicBezTo>
                  <a:pt x="30650" y="8866"/>
                  <a:pt x="32353" y="7348"/>
                  <a:pt x="32472" y="5408"/>
                </a:cubicBezTo>
                <a:cubicBezTo>
                  <a:pt x="32561" y="3960"/>
                  <a:pt x="31734" y="2576"/>
                  <a:pt x="30628" y="1638"/>
                </a:cubicBezTo>
                <a:cubicBezTo>
                  <a:pt x="29391" y="592"/>
                  <a:pt x="28236" y="0"/>
                  <a:pt x="268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8"/>
          <p:cNvSpPr/>
          <p:nvPr/>
        </p:nvSpPr>
        <p:spPr>
          <a:xfrm rot="8592899">
            <a:off x="-747317" y="3613754"/>
            <a:ext cx="2156412" cy="1996296"/>
          </a:xfrm>
          <a:custGeom>
            <a:avLst/>
            <a:gdLst/>
            <a:ahLst/>
            <a:cxnLst/>
            <a:rect l="l" t="t" r="r" b="b"/>
            <a:pathLst>
              <a:path w="23663" h="21906" extrusionOk="0">
                <a:moveTo>
                  <a:pt x="9935" y="1"/>
                </a:moveTo>
                <a:cubicBezTo>
                  <a:pt x="9728" y="1"/>
                  <a:pt x="9519" y="11"/>
                  <a:pt x="9310" y="31"/>
                </a:cubicBezTo>
                <a:cubicBezTo>
                  <a:pt x="7507" y="213"/>
                  <a:pt x="5859" y="1134"/>
                  <a:pt x="4386" y="2191"/>
                </a:cubicBezTo>
                <a:cubicBezTo>
                  <a:pt x="3017" y="3178"/>
                  <a:pt x="1711" y="4343"/>
                  <a:pt x="976" y="5865"/>
                </a:cubicBezTo>
                <a:cubicBezTo>
                  <a:pt x="0" y="7894"/>
                  <a:pt x="215" y="10447"/>
                  <a:pt x="1514" y="12284"/>
                </a:cubicBezTo>
                <a:cubicBezTo>
                  <a:pt x="2689" y="13945"/>
                  <a:pt x="4708" y="14962"/>
                  <a:pt x="6735" y="14962"/>
                </a:cubicBezTo>
                <a:cubicBezTo>
                  <a:pt x="6954" y="14962"/>
                  <a:pt x="7173" y="14950"/>
                  <a:pt x="7392" y="14926"/>
                </a:cubicBezTo>
                <a:cubicBezTo>
                  <a:pt x="8573" y="14797"/>
                  <a:pt x="9742" y="14333"/>
                  <a:pt x="10911" y="14333"/>
                </a:cubicBezTo>
                <a:cubicBezTo>
                  <a:pt x="11151" y="14333"/>
                  <a:pt x="11392" y="14353"/>
                  <a:pt x="11633" y="14399"/>
                </a:cubicBezTo>
                <a:cubicBezTo>
                  <a:pt x="13043" y="14670"/>
                  <a:pt x="14126" y="15801"/>
                  <a:pt x="14924" y="16993"/>
                </a:cubicBezTo>
                <a:cubicBezTo>
                  <a:pt x="15726" y="18187"/>
                  <a:pt x="16353" y="19512"/>
                  <a:pt x="17358" y="20536"/>
                </a:cubicBezTo>
                <a:cubicBezTo>
                  <a:pt x="18128" y="21323"/>
                  <a:pt x="19213" y="21906"/>
                  <a:pt x="20281" y="21906"/>
                </a:cubicBezTo>
                <a:cubicBezTo>
                  <a:pt x="20608" y="21906"/>
                  <a:pt x="20933" y="21851"/>
                  <a:pt x="21247" y="21731"/>
                </a:cubicBezTo>
                <a:cubicBezTo>
                  <a:pt x="22245" y="21349"/>
                  <a:pt x="22928" y="20369"/>
                  <a:pt x="23221" y="19338"/>
                </a:cubicBezTo>
                <a:cubicBezTo>
                  <a:pt x="23663" y="17776"/>
                  <a:pt x="23588" y="16566"/>
                  <a:pt x="22557" y="15371"/>
                </a:cubicBezTo>
                <a:cubicBezTo>
                  <a:pt x="21221" y="13820"/>
                  <a:pt x="20108" y="12132"/>
                  <a:pt x="19332" y="10228"/>
                </a:cubicBezTo>
                <a:cubicBezTo>
                  <a:pt x="18661" y="8588"/>
                  <a:pt x="18234" y="6852"/>
                  <a:pt x="17455" y="5260"/>
                </a:cubicBezTo>
                <a:cubicBezTo>
                  <a:pt x="16034" y="2369"/>
                  <a:pt x="13115" y="1"/>
                  <a:pt x="9935" y="1"/>
                </a:cubicBezTo>
                <a:close/>
              </a:path>
            </a:pathLst>
          </a:custGeom>
          <a:solidFill>
            <a:srgbClr val="E4F4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a:off x="0" y="4336567"/>
            <a:ext cx="1689850" cy="850475"/>
          </a:xfrm>
          <a:custGeom>
            <a:avLst/>
            <a:gdLst/>
            <a:ahLst/>
            <a:cxnLst/>
            <a:rect l="l" t="t" r="r" b="b"/>
            <a:pathLst>
              <a:path w="67594" h="34019" extrusionOk="0">
                <a:moveTo>
                  <a:pt x="0" y="33753"/>
                </a:moveTo>
                <a:cubicBezTo>
                  <a:pt x="9183" y="35590"/>
                  <a:pt x="19147" y="25045"/>
                  <a:pt x="21838" y="16075"/>
                </a:cubicBezTo>
                <a:cubicBezTo>
                  <a:pt x="22835" y="12750"/>
                  <a:pt x="23271" y="9024"/>
                  <a:pt x="22358" y="5675"/>
                </a:cubicBezTo>
                <a:cubicBezTo>
                  <a:pt x="21316" y="1855"/>
                  <a:pt x="14239" y="-1804"/>
                  <a:pt x="11439" y="996"/>
                </a:cubicBezTo>
                <a:cubicBezTo>
                  <a:pt x="9179" y="3256"/>
                  <a:pt x="7773" y="7580"/>
                  <a:pt x="9359" y="10355"/>
                </a:cubicBezTo>
                <a:cubicBezTo>
                  <a:pt x="11529" y="14153"/>
                  <a:pt x="16195" y="16065"/>
                  <a:pt x="20278" y="17635"/>
                </a:cubicBezTo>
                <a:cubicBezTo>
                  <a:pt x="35002" y="23298"/>
                  <a:pt x="52125" y="19690"/>
                  <a:pt x="67594" y="16595"/>
                </a:cubicBezTo>
              </a:path>
            </a:pathLst>
          </a:custGeom>
          <a:noFill/>
          <a:ln w="9525" cap="flat" cmpd="sng">
            <a:solidFill>
              <a:schemeClr val="dk2"/>
            </a:solidFill>
            <a:prstDash val="solid"/>
            <a:round/>
            <a:headEnd type="none" w="med" len="med"/>
            <a:tailEnd type="none" w="med" len="med"/>
          </a:ln>
        </p:spPr>
      </p:sp>
      <p:sp>
        <p:nvSpPr>
          <p:cNvPr id="176" name="Google Shape;176;p18"/>
          <p:cNvSpPr/>
          <p:nvPr/>
        </p:nvSpPr>
        <p:spPr>
          <a:xfrm rot="5400000" flipH="1">
            <a:off x="7543780" y="3543280"/>
            <a:ext cx="976748" cy="2223691"/>
          </a:xfrm>
          <a:custGeom>
            <a:avLst/>
            <a:gdLst/>
            <a:ahLst/>
            <a:cxnLst/>
            <a:rect l="l" t="t" r="r" b="b"/>
            <a:pathLst>
              <a:path w="8735" h="25556" extrusionOk="0">
                <a:moveTo>
                  <a:pt x="0" y="0"/>
                </a:moveTo>
                <a:lnTo>
                  <a:pt x="0" y="25425"/>
                </a:lnTo>
                <a:cubicBezTo>
                  <a:pt x="1841" y="24987"/>
                  <a:pt x="3859" y="25555"/>
                  <a:pt x="5529" y="24698"/>
                </a:cubicBezTo>
                <a:cubicBezTo>
                  <a:pt x="7410" y="23733"/>
                  <a:pt x="8735" y="21418"/>
                  <a:pt x="7878" y="19340"/>
                </a:cubicBezTo>
                <a:cubicBezTo>
                  <a:pt x="6909" y="16999"/>
                  <a:pt x="3878" y="15856"/>
                  <a:pt x="3332" y="13384"/>
                </a:cubicBezTo>
                <a:cubicBezTo>
                  <a:pt x="2924" y="11544"/>
                  <a:pt x="4089" y="9744"/>
                  <a:pt x="5310" y="8308"/>
                </a:cubicBezTo>
                <a:cubicBezTo>
                  <a:pt x="6535" y="6872"/>
                  <a:pt x="7945" y="5403"/>
                  <a:pt x="8163" y="3529"/>
                </a:cubicBezTo>
                <a:cubicBezTo>
                  <a:pt x="8316" y="2230"/>
                  <a:pt x="7792" y="965"/>
                  <a:pt x="6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p:nvPr/>
        </p:nvSpPr>
        <p:spPr>
          <a:xfrm>
            <a:off x="7783375" y="-42525"/>
            <a:ext cx="1378050" cy="2135100"/>
          </a:xfrm>
          <a:custGeom>
            <a:avLst/>
            <a:gdLst/>
            <a:ahLst/>
            <a:cxnLst/>
            <a:rect l="l" t="t" r="r" b="b"/>
            <a:pathLst>
              <a:path w="55122" h="85404" extrusionOk="0">
                <a:moveTo>
                  <a:pt x="55122" y="85404"/>
                </a:moveTo>
                <a:cubicBezTo>
                  <a:pt x="49055" y="80550"/>
                  <a:pt x="43293" y="73701"/>
                  <a:pt x="42192" y="66010"/>
                </a:cubicBezTo>
                <a:cubicBezTo>
                  <a:pt x="40688" y="55506"/>
                  <a:pt x="42031" y="43705"/>
                  <a:pt x="36408" y="34706"/>
                </a:cubicBezTo>
                <a:cubicBezTo>
                  <a:pt x="27523" y="20487"/>
                  <a:pt x="0" y="16767"/>
                  <a:pt x="0" y="0"/>
                </a:cubicBezTo>
              </a:path>
            </a:pathLst>
          </a:custGeom>
          <a:noFill/>
          <a:ln w="9525" cap="flat" cmpd="sng">
            <a:solidFill>
              <a:schemeClr val="dk2"/>
            </a:solidFill>
            <a:prstDash val="solid"/>
            <a:round/>
            <a:headEnd type="none" w="med" len="med"/>
            <a:tailEnd type="none" w="med" len="med"/>
          </a:ln>
        </p:spPr>
      </p:sp>
      <p:sp>
        <p:nvSpPr>
          <p:cNvPr id="178" name="Google Shape;178;p18"/>
          <p:cNvSpPr txBox="1">
            <a:spLocks noGrp="1"/>
          </p:cNvSpPr>
          <p:nvPr>
            <p:ph type="title"/>
          </p:nvPr>
        </p:nvSpPr>
        <p:spPr>
          <a:xfrm>
            <a:off x="718125" y="445025"/>
            <a:ext cx="7707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35608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25"/>
          <p:cNvSpPr txBox="1">
            <a:spLocks noGrp="1"/>
          </p:cNvSpPr>
          <p:nvPr>
            <p:ph type="title"/>
          </p:nvPr>
        </p:nvSpPr>
        <p:spPr>
          <a:xfrm>
            <a:off x="2644325" y="458400"/>
            <a:ext cx="3855600" cy="108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7" name="Google Shape;237;p25"/>
          <p:cNvSpPr txBox="1">
            <a:spLocks noGrp="1"/>
          </p:cNvSpPr>
          <p:nvPr>
            <p:ph type="subTitle" idx="1"/>
          </p:nvPr>
        </p:nvSpPr>
        <p:spPr>
          <a:xfrm>
            <a:off x="800038" y="2526075"/>
            <a:ext cx="2156400" cy="68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238" name="Google Shape;238;p25"/>
          <p:cNvSpPr txBox="1">
            <a:spLocks noGrp="1"/>
          </p:cNvSpPr>
          <p:nvPr>
            <p:ph type="subTitle" idx="2"/>
          </p:nvPr>
        </p:nvSpPr>
        <p:spPr>
          <a:xfrm>
            <a:off x="800038" y="2167188"/>
            <a:ext cx="2156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solidFill>
                  <a:schemeClr val="dk1"/>
                </a:solidFill>
                <a:latin typeface="Ubuntu"/>
                <a:ea typeface="Ubuntu"/>
                <a:cs typeface="Ubuntu"/>
                <a:sym typeface="Ubuntu"/>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239" name="Google Shape;239;p25"/>
          <p:cNvSpPr txBox="1">
            <a:spLocks noGrp="1"/>
          </p:cNvSpPr>
          <p:nvPr>
            <p:ph type="subTitle" idx="3"/>
          </p:nvPr>
        </p:nvSpPr>
        <p:spPr>
          <a:xfrm>
            <a:off x="3493775" y="3688950"/>
            <a:ext cx="2156400" cy="68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240" name="Google Shape;240;p25"/>
          <p:cNvSpPr txBox="1">
            <a:spLocks noGrp="1"/>
          </p:cNvSpPr>
          <p:nvPr>
            <p:ph type="subTitle" idx="4"/>
          </p:nvPr>
        </p:nvSpPr>
        <p:spPr>
          <a:xfrm>
            <a:off x="3493775" y="3330063"/>
            <a:ext cx="2156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solidFill>
                  <a:schemeClr val="dk1"/>
                </a:solidFill>
                <a:latin typeface="Ubuntu"/>
                <a:ea typeface="Ubuntu"/>
                <a:cs typeface="Ubuntu"/>
                <a:sym typeface="Ubuntu"/>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241" name="Google Shape;241;p25"/>
          <p:cNvSpPr txBox="1">
            <a:spLocks noGrp="1"/>
          </p:cNvSpPr>
          <p:nvPr>
            <p:ph type="subTitle" idx="5"/>
          </p:nvPr>
        </p:nvSpPr>
        <p:spPr>
          <a:xfrm>
            <a:off x="6187525" y="2526075"/>
            <a:ext cx="2156400" cy="68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242" name="Google Shape;242;p25"/>
          <p:cNvSpPr txBox="1">
            <a:spLocks noGrp="1"/>
          </p:cNvSpPr>
          <p:nvPr>
            <p:ph type="subTitle" idx="6"/>
          </p:nvPr>
        </p:nvSpPr>
        <p:spPr>
          <a:xfrm>
            <a:off x="6187525" y="2167188"/>
            <a:ext cx="2156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solidFill>
                  <a:schemeClr val="dk1"/>
                </a:solidFill>
                <a:latin typeface="Ubuntu"/>
                <a:ea typeface="Ubuntu"/>
                <a:cs typeface="Ubuntu"/>
                <a:sym typeface="Ubuntu"/>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243" name="Google Shape;243;p25"/>
          <p:cNvSpPr/>
          <p:nvPr/>
        </p:nvSpPr>
        <p:spPr>
          <a:xfrm rot="-8592869" flipH="1">
            <a:off x="-1545589" y="-879434"/>
            <a:ext cx="2417983" cy="2238445"/>
          </a:xfrm>
          <a:custGeom>
            <a:avLst/>
            <a:gdLst/>
            <a:ahLst/>
            <a:cxnLst/>
            <a:rect l="l" t="t" r="r" b="b"/>
            <a:pathLst>
              <a:path w="23663" h="21906" extrusionOk="0">
                <a:moveTo>
                  <a:pt x="9935" y="1"/>
                </a:moveTo>
                <a:cubicBezTo>
                  <a:pt x="9728" y="1"/>
                  <a:pt x="9519" y="11"/>
                  <a:pt x="9310" y="31"/>
                </a:cubicBezTo>
                <a:cubicBezTo>
                  <a:pt x="7507" y="213"/>
                  <a:pt x="5859" y="1134"/>
                  <a:pt x="4386" y="2191"/>
                </a:cubicBezTo>
                <a:cubicBezTo>
                  <a:pt x="3017" y="3178"/>
                  <a:pt x="1711" y="4343"/>
                  <a:pt x="976" y="5865"/>
                </a:cubicBezTo>
                <a:cubicBezTo>
                  <a:pt x="0" y="7894"/>
                  <a:pt x="215" y="10447"/>
                  <a:pt x="1514" y="12284"/>
                </a:cubicBezTo>
                <a:cubicBezTo>
                  <a:pt x="2689" y="13945"/>
                  <a:pt x="4708" y="14962"/>
                  <a:pt x="6735" y="14962"/>
                </a:cubicBezTo>
                <a:cubicBezTo>
                  <a:pt x="6954" y="14962"/>
                  <a:pt x="7173" y="14950"/>
                  <a:pt x="7392" y="14926"/>
                </a:cubicBezTo>
                <a:cubicBezTo>
                  <a:pt x="8573" y="14797"/>
                  <a:pt x="9742" y="14333"/>
                  <a:pt x="10911" y="14333"/>
                </a:cubicBezTo>
                <a:cubicBezTo>
                  <a:pt x="11151" y="14333"/>
                  <a:pt x="11392" y="14353"/>
                  <a:pt x="11633" y="14399"/>
                </a:cubicBezTo>
                <a:cubicBezTo>
                  <a:pt x="13043" y="14670"/>
                  <a:pt x="14126" y="15801"/>
                  <a:pt x="14924" y="16993"/>
                </a:cubicBezTo>
                <a:cubicBezTo>
                  <a:pt x="15726" y="18187"/>
                  <a:pt x="16353" y="19512"/>
                  <a:pt x="17358" y="20536"/>
                </a:cubicBezTo>
                <a:cubicBezTo>
                  <a:pt x="18128" y="21323"/>
                  <a:pt x="19213" y="21906"/>
                  <a:pt x="20281" y="21906"/>
                </a:cubicBezTo>
                <a:cubicBezTo>
                  <a:pt x="20608" y="21906"/>
                  <a:pt x="20933" y="21851"/>
                  <a:pt x="21247" y="21731"/>
                </a:cubicBezTo>
                <a:cubicBezTo>
                  <a:pt x="22245" y="21349"/>
                  <a:pt x="22928" y="20369"/>
                  <a:pt x="23221" y="19338"/>
                </a:cubicBezTo>
                <a:cubicBezTo>
                  <a:pt x="23663" y="17776"/>
                  <a:pt x="23588" y="16566"/>
                  <a:pt x="22557" y="15371"/>
                </a:cubicBezTo>
                <a:cubicBezTo>
                  <a:pt x="21221" y="13820"/>
                  <a:pt x="20108" y="12132"/>
                  <a:pt x="19332" y="10228"/>
                </a:cubicBezTo>
                <a:cubicBezTo>
                  <a:pt x="18661" y="8588"/>
                  <a:pt x="18234" y="6852"/>
                  <a:pt x="17455" y="5260"/>
                </a:cubicBezTo>
                <a:cubicBezTo>
                  <a:pt x="16034" y="2369"/>
                  <a:pt x="13115" y="1"/>
                  <a:pt x="99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5"/>
          <p:cNvSpPr/>
          <p:nvPr/>
        </p:nvSpPr>
        <p:spPr>
          <a:xfrm>
            <a:off x="-1238000" y="3565450"/>
            <a:ext cx="2771681" cy="1592943"/>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5"/>
          <p:cNvSpPr/>
          <p:nvPr/>
        </p:nvSpPr>
        <p:spPr>
          <a:xfrm flipH="1">
            <a:off x="6318677" y="4080553"/>
            <a:ext cx="2825323" cy="1077843"/>
          </a:xfrm>
          <a:custGeom>
            <a:avLst/>
            <a:gdLst/>
            <a:ahLst/>
            <a:cxnLst/>
            <a:rect l="l" t="t" r="r" b="b"/>
            <a:pathLst>
              <a:path w="32562" h="15935" extrusionOk="0">
                <a:moveTo>
                  <a:pt x="26895" y="0"/>
                </a:moveTo>
                <a:cubicBezTo>
                  <a:pt x="26414" y="0"/>
                  <a:pt x="25908" y="76"/>
                  <a:pt x="25366" y="235"/>
                </a:cubicBezTo>
                <a:cubicBezTo>
                  <a:pt x="22978" y="934"/>
                  <a:pt x="20558" y="1350"/>
                  <a:pt x="18077" y="1350"/>
                </a:cubicBezTo>
                <a:cubicBezTo>
                  <a:pt x="17794" y="1350"/>
                  <a:pt x="17510" y="1344"/>
                  <a:pt x="17225" y="1333"/>
                </a:cubicBezTo>
                <a:cubicBezTo>
                  <a:pt x="15011" y="1248"/>
                  <a:pt x="12810" y="861"/>
                  <a:pt x="10600" y="861"/>
                </a:cubicBezTo>
                <a:cubicBezTo>
                  <a:pt x="10418" y="861"/>
                  <a:pt x="10235" y="864"/>
                  <a:pt x="10053" y="870"/>
                </a:cubicBezTo>
                <a:cubicBezTo>
                  <a:pt x="6142" y="988"/>
                  <a:pt x="2075" y="2829"/>
                  <a:pt x="1" y="6038"/>
                </a:cubicBezTo>
                <a:lnTo>
                  <a:pt x="1" y="15935"/>
                </a:lnTo>
                <a:lnTo>
                  <a:pt x="16977" y="15935"/>
                </a:lnTo>
                <a:cubicBezTo>
                  <a:pt x="17196" y="14944"/>
                  <a:pt x="17474" y="13979"/>
                  <a:pt x="18056" y="13155"/>
                </a:cubicBezTo>
                <a:cubicBezTo>
                  <a:pt x="19181" y="11571"/>
                  <a:pt x="21181" y="10866"/>
                  <a:pt x="23099" y="10547"/>
                </a:cubicBezTo>
                <a:cubicBezTo>
                  <a:pt x="25014" y="10228"/>
                  <a:pt x="26999" y="10198"/>
                  <a:pt x="28825" y="9530"/>
                </a:cubicBezTo>
                <a:cubicBezTo>
                  <a:pt x="30650" y="8866"/>
                  <a:pt x="32353" y="7348"/>
                  <a:pt x="32472" y="5408"/>
                </a:cubicBezTo>
                <a:cubicBezTo>
                  <a:pt x="32561" y="3960"/>
                  <a:pt x="31734" y="2576"/>
                  <a:pt x="30628" y="1638"/>
                </a:cubicBezTo>
                <a:cubicBezTo>
                  <a:pt x="29391" y="592"/>
                  <a:pt x="28236" y="0"/>
                  <a:pt x="268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5"/>
          <p:cNvSpPr/>
          <p:nvPr/>
        </p:nvSpPr>
        <p:spPr>
          <a:xfrm>
            <a:off x="7014700" y="4312825"/>
            <a:ext cx="2131050" cy="849900"/>
          </a:xfrm>
          <a:custGeom>
            <a:avLst/>
            <a:gdLst/>
            <a:ahLst/>
            <a:cxnLst/>
            <a:rect l="l" t="t" r="r" b="b"/>
            <a:pathLst>
              <a:path w="85242" h="33996" extrusionOk="0">
                <a:moveTo>
                  <a:pt x="0" y="33996"/>
                </a:moveTo>
                <a:cubicBezTo>
                  <a:pt x="5764" y="26789"/>
                  <a:pt x="11724" y="17380"/>
                  <a:pt x="20803" y="15730"/>
                </a:cubicBezTo>
                <a:cubicBezTo>
                  <a:pt x="31639" y="13761"/>
                  <a:pt x="42829" y="25302"/>
                  <a:pt x="53276" y="21818"/>
                </a:cubicBezTo>
                <a:cubicBezTo>
                  <a:pt x="65514" y="17737"/>
                  <a:pt x="72341" y="0"/>
                  <a:pt x="85242" y="0"/>
                </a:cubicBezTo>
              </a:path>
            </a:pathLst>
          </a:custGeom>
          <a:noFill/>
          <a:ln w="9525" cap="flat" cmpd="sng">
            <a:solidFill>
              <a:schemeClr val="dk2"/>
            </a:solidFill>
            <a:prstDash val="solid"/>
            <a:round/>
            <a:headEnd type="none" w="med" len="med"/>
            <a:tailEnd type="none" w="med" len="med"/>
          </a:ln>
        </p:spPr>
      </p:sp>
      <p:sp>
        <p:nvSpPr>
          <p:cNvPr id="247" name="Google Shape;247;p25"/>
          <p:cNvSpPr/>
          <p:nvPr/>
        </p:nvSpPr>
        <p:spPr>
          <a:xfrm>
            <a:off x="0" y="0"/>
            <a:ext cx="1331900" cy="1826600"/>
          </a:xfrm>
          <a:custGeom>
            <a:avLst/>
            <a:gdLst/>
            <a:ahLst/>
            <a:cxnLst/>
            <a:rect l="l" t="t" r="r" b="b"/>
            <a:pathLst>
              <a:path w="53276" h="73064" extrusionOk="0">
                <a:moveTo>
                  <a:pt x="0" y="73064"/>
                </a:moveTo>
                <a:cubicBezTo>
                  <a:pt x="8863" y="67159"/>
                  <a:pt x="16367" y="56786"/>
                  <a:pt x="17251" y="46173"/>
                </a:cubicBezTo>
                <a:cubicBezTo>
                  <a:pt x="17925" y="38081"/>
                  <a:pt x="11001" y="27559"/>
                  <a:pt x="16744" y="21818"/>
                </a:cubicBezTo>
                <a:cubicBezTo>
                  <a:pt x="26775" y="11790"/>
                  <a:pt x="53276" y="14184"/>
                  <a:pt x="53276" y="0"/>
                </a:cubicBezTo>
              </a:path>
            </a:pathLst>
          </a:custGeom>
          <a:noFill/>
          <a:ln w="9525" cap="flat" cmpd="sng">
            <a:solidFill>
              <a:schemeClr val="dk2"/>
            </a:solidFill>
            <a:prstDash val="solid"/>
            <a:round/>
            <a:headEnd type="none" w="med" len="med"/>
            <a:tailEnd type="none" w="med" len="med"/>
          </a:ln>
        </p:spPr>
      </p:sp>
      <p:sp>
        <p:nvSpPr>
          <p:cNvPr id="248" name="Google Shape;248;p25"/>
          <p:cNvSpPr/>
          <p:nvPr/>
        </p:nvSpPr>
        <p:spPr>
          <a:xfrm rot="10800000">
            <a:off x="6773699" y="-22"/>
            <a:ext cx="2370301" cy="1077872"/>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79691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500"/>
              <a:buFont typeface="Ubuntu"/>
              <a:buNone/>
              <a:defRPr sz="3500" b="1">
                <a:solidFill>
                  <a:schemeClr val="dk1"/>
                </a:solidFill>
                <a:latin typeface="Ubuntu"/>
                <a:ea typeface="Ubuntu"/>
                <a:cs typeface="Ubuntu"/>
                <a:sym typeface="Ubuntu"/>
              </a:defRPr>
            </a:lvl1pPr>
            <a:lvl2pPr lvl="1">
              <a:spcBef>
                <a:spcPts val="0"/>
              </a:spcBef>
              <a:spcAft>
                <a:spcPts val="0"/>
              </a:spcAft>
              <a:buClr>
                <a:schemeClr val="dk1"/>
              </a:buClr>
              <a:buSzPts val="3500"/>
              <a:buFont typeface="Indie Flower"/>
              <a:buNone/>
              <a:defRPr sz="3500" b="1">
                <a:solidFill>
                  <a:schemeClr val="dk1"/>
                </a:solidFill>
                <a:latin typeface="Indie Flower"/>
                <a:ea typeface="Indie Flower"/>
                <a:cs typeface="Indie Flower"/>
                <a:sym typeface="Indie Flower"/>
              </a:defRPr>
            </a:lvl2pPr>
            <a:lvl3pPr lvl="2">
              <a:spcBef>
                <a:spcPts val="0"/>
              </a:spcBef>
              <a:spcAft>
                <a:spcPts val="0"/>
              </a:spcAft>
              <a:buClr>
                <a:schemeClr val="dk1"/>
              </a:buClr>
              <a:buSzPts val="3500"/>
              <a:buFont typeface="Indie Flower"/>
              <a:buNone/>
              <a:defRPr sz="3500" b="1">
                <a:solidFill>
                  <a:schemeClr val="dk1"/>
                </a:solidFill>
                <a:latin typeface="Indie Flower"/>
                <a:ea typeface="Indie Flower"/>
                <a:cs typeface="Indie Flower"/>
                <a:sym typeface="Indie Flower"/>
              </a:defRPr>
            </a:lvl3pPr>
            <a:lvl4pPr lvl="3">
              <a:spcBef>
                <a:spcPts val="0"/>
              </a:spcBef>
              <a:spcAft>
                <a:spcPts val="0"/>
              </a:spcAft>
              <a:buClr>
                <a:schemeClr val="dk1"/>
              </a:buClr>
              <a:buSzPts val="3500"/>
              <a:buFont typeface="Indie Flower"/>
              <a:buNone/>
              <a:defRPr sz="3500" b="1">
                <a:solidFill>
                  <a:schemeClr val="dk1"/>
                </a:solidFill>
                <a:latin typeface="Indie Flower"/>
                <a:ea typeface="Indie Flower"/>
                <a:cs typeface="Indie Flower"/>
                <a:sym typeface="Indie Flower"/>
              </a:defRPr>
            </a:lvl4pPr>
            <a:lvl5pPr lvl="4">
              <a:spcBef>
                <a:spcPts val="0"/>
              </a:spcBef>
              <a:spcAft>
                <a:spcPts val="0"/>
              </a:spcAft>
              <a:buClr>
                <a:schemeClr val="dk1"/>
              </a:buClr>
              <a:buSzPts val="3500"/>
              <a:buFont typeface="Indie Flower"/>
              <a:buNone/>
              <a:defRPr sz="3500" b="1">
                <a:solidFill>
                  <a:schemeClr val="dk1"/>
                </a:solidFill>
                <a:latin typeface="Indie Flower"/>
                <a:ea typeface="Indie Flower"/>
                <a:cs typeface="Indie Flower"/>
                <a:sym typeface="Indie Flower"/>
              </a:defRPr>
            </a:lvl5pPr>
            <a:lvl6pPr lvl="5">
              <a:spcBef>
                <a:spcPts val="0"/>
              </a:spcBef>
              <a:spcAft>
                <a:spcPts val="0"/>
              </a:spcAft>
              <a:buClr>
                <a:schemeClr val="dk1"/>
              </a:buClr>
              <a:buSzPts val="3500"/>
              <a:buFont typeface="Indie Flower"/>
              <a:buNone/>
              <a:defRPr sz="3500" b="1">
                <a:solidFill>
                  <a:schemeClr val="dk1"/>
                </a:solidFill>
                <a:latin typeface="Indie Flower"/>
                <a:ea typeface="Indie Flower"/>
                <a:cs typeface="Indie Flower"/>
                <a:sym typeface="Indie Flower"/>
              </a:defRPr>
            </a:lvl6pPr>
            <a:lvl7pPr lvl="6">
              <a:spcBef>
                <a:spcPts val="0"/>
              </a:spcBef>
              <a:spcAft>
                <a:spcPts val="0"/>
              </a:spcAft>
              <a:buClr>
                <a:schemeClr val="dk1"/>
              </a:buClr>
              <a:buSzPts val="3500"/>
              <a:buFont typeface="Indie Flower"/>
              <a:buNone/>
              <a:defRPr sz="3500" b="1">
                <a:solidFill>
                  <a:schemeClr val="dk1"/>
                </a:solidFill>
                <a:latin typeface="Indie Flower"/>
                <a:ea typeface="Indie Flower"/>
                <a:cs typeface="Indie Flower"/>
                <a:sym typeface="Indie Flower"/>
              </a:defRPr>
            </a:lvl7pPr>
            <a:lvl8pPr lvl="7">
              <a:spcBef>
                <a:spcPts val="0"/>
              </a:spcBef>
              <a:spcAft>
                <a:spcPts val="0"/>
              </a:spcAft>
              <a:buClr>
                <a:schemeClr val="dk1"/>
              </a:buClr>
              <a:buSzPts val="3500"/>
              <a:buFont typeface="Indie Flower"/>
              <a:buNone/>
              <a:defRPr sz="3500" b="1">
                <a:solidFill>
                  <a:schemeClr val="dk1"/>
                </a:solidFill>
                <a:latin typeface="Indie Flower"/>
                <a:ea typeface="Indie Flower"/>
                <a:cs typeface="Indie Flower"/>
                <a:sym typeface="Indie Flower"/>
              </a:defRPr>
            </a:lvl8pPr>
            <a:lvl9pPr lvl="8">
              <a:spcBef>
                <a:spcPts val="0"/>
              </a:spcBef>
              <a:spcAft>
                <a:spcPts val="0"/>
              </a:spcAft>
              <a:buClr>
                <a:schemeClr val="dk1"/>
              </a:buClr>
              <a:buSzPts val="3500"/>
              <a:buFont typeface="Indie Flower"/>
              <a:buNone/>
              <a:defRPr sz="3500" b="1">
                <a:solidFill>
                  <a:schemeClr val="dk1"/>
                </a:solidFill>
                <a:latin typeface="Indie Flower"/>
                <a:ea typeface="Indie Flower"/>
                <a:cs typeface="Indie Flower"/>
                <a:sym typeface="Indie Flow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1pPr>
            <a:lvl2pPr marL="914400" lvl="1" indent="-31750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2pPr>
            <a:lvl3pPr marL="1371600" lvl="2" indent="-31750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3pPr>
            <a:lvl4pPr marL="1828800" lvl="3" indent="-31750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4pPr>
            <a:lvl5pPr marL="2286000" lvl="4" indent="-31750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5pPr>
            <a:lvl6pPr marL="2743200" lvl="5" indent="-31750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6pPr>
            <a:lvl7pPr marL="3200400" lvl="6" indent="-31750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7pPr>
            <a:lvl8pPr marL="3657600" lvl="7" indent="-31750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8pPr>
            <a:lvl9pPr marL="4114800" lvl="8" indent="-31750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 id="2147483658" r:id="rId3"/>
    <p:sldLayoutId id="2147483680" r:id="rId4"/>
    <p:sldLayoutId id="2147483693" r:id="rId5"/>
    <p:sldLayoutId id="214748369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mailto:kremlinois@ville-kremlin-bicetre.fr"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mailto:bureauquartierBCV@gmail.com" TargetMode="External"/><Relationship Id="rId4" Type="http://schemas.openxmlformats.org/officeDocument/2006/relationships/hyperlink" Target="mailto:associations@ville-kremlin-bicetre.fr"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497"/>
        <p:cNvGrpSpPr/>
        <p:nvPr/>
      </p:nvGrpSpPr>
      <p:grpSpPr>
        <a:xfrm>
          <a:off x="0" y="0"/>
          <a:ext cx="0" cy="0"/>
          <a:chOff x="0" y="0"/>
          <a:chExt cx="0" cy="0"/>
        </a:xfrm>
      </p:grpSpPr>
      <p:sp>
        <p:nvSpPr>
          <p:cNvPr id="498" name="Google Shape;498;p46"/>
          <p:cNvSpPr txBox="1">
            <a:spLocks noGrp="1"/>
          </p:cNvSpPr>
          <p:nvPr>
            <p:ph type="ctrTitle"/>
          </p:nvPr>
        </p:nvSpPr>
        <p:spPr>
          <a:xfrm>
            <a:off x="1439700" y="1235882"/>
            <a:ext cx="6264600" cy="190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2A841"/>
                </a:solidFill>
                <a:latin typeface="Merienda One" panose="020B0604020202020204" charset="0"/>
              </a:rPr>
              <a:t>CONSEIL DE QUARTIER</a:t>
            </a:r>
            <a:endParaRPr dirty="0">
              <a:solidFill>
                <a:srgbClr val="F2A841"/>
              </a:solidFill>
              <a:latin typeface="Merienda One" panose="020B0604020202020204" charset="0"/>
            </a:endParaRPr>
          </a:p>
        </p:txBody>
      </p:sp>
      <p:sp>
        <p:nvSpPr>
          <p:cNvPr id="499" name="Google Shape;499;p46"/>
          <p:cNvSpPr txBox="1">
            <a:spLocks noGrp="1"/>
          </p:cNvSpPr>
          <p:nvPr>
            <p:ph type="subTitle" idx="1"/>
          </p:nvPr>
        </p:nvSpPr>
        <p:spPr>
          <a:xfrm>
            <a:off x="2228550" y="3193655"/>
            <a:ext cx="4686900" cy="43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dirty="0">
                <a:solidFill>
                  <a:srgbClr val="F2A841"/>
                </a:solidFill>
                <a:latin typeface="Merienda One" panose="020B0604020202020204" charset="0"/>
              </a:rPr>
              <a:t>Les </a:t>
            </a:r>
            <a:r>
              <a:rPr lang="fr-FR" dirty="0" err="1">
                <a:solidFill>
                  <a:srgbClr val="F2A841"/>
                </a:solidFill>
                <a:latin typeface="Merienda One" panose="020B0604020202020204" charset="0"/>
              </a:rPr>
              <a:t>Barnufles</a:t>
            </a:r>
            <a:r>
              <a:rPr lang="fr-FR" dirty="0">
                <a:solidFill>
                  <a:srgbClr val="F2A841"/>
                </a:solidFill>
                <a:latin typeface="Merienda One" panose="020B0604020202020204" charset="0"/>
              </a:rPr>
              <a:t> – Cœur de ville</a:t>
            </a:r>
          </a:p>
          <a:p>
            <a:pPr marL="0" lvl="0" indent="0" algn="ctr" rtl="0">
              <a:spcBef>
                <a:spcPts val="0"/>
              </a:spcBef>
              <a:spcAft>
                <a:spcPts val="0"/>
              </a:spcAft>
              <a:buNone/>
            </a:pPr>
            <a:r>
              <a:rPr lang="fr-FR" dirty="0">
                <a:solidFill>
                  <a:srgbClr val="F2A841"/>
                </a:solidFill>
                <a:latin typeface="Merienda One" panose="020B0604020202020204" charset="0"/>
              </a:rPr>
              <a:t>14 novembre 2024</a:t>
            </a:r>
            <a:endParaRPr dirty="0">
              <a:solidFill>
                <a:srgbClr val="F2A841"/>
              </a:solidFill>
              <a:latin typeface="Merienda One" panose="020B0604020202020204" charset="0"/>
            </a:endParaRPr>
          </a:p>
        </p:txBody>
      </p:sp>
      <p:sp>
        <p:nvSpPr>
          <p:cNvPr id="500"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7" name="Google Shape;500;p46"/>
          <p:cNvSpPr/>
          <p:nvPr/>
        </p:nvSpPr>
        <p:spPr>
          <a:xfrm rot="10800000">
            <a:off x="5349267" y="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63AB"/>
              </a:solidFill>
            </a:endParaRPr>
          </a:p>
        </p:txBody>
      </p:sp>
      <p:sp>
        <p:nvSpPr>
          <p:cNvPr id="8"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9" name="Google Shape;501;p46"/>
          <p:cNvSpPr/>
          <p:nvPr/>
        </p:nvSpPr>
        <p:spPr>
          <a:xfrm>
            <a:off x="7460633" y="-5079"/>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5997" y="1448071"/>
            <a:ext cx="1456562" cy="1731818"/>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18807"/>
            <a:ext cx="1233573" cy="1369413"/>
          </a:xfrm>
          <a:prstGeom prst="rect">
            <a:avLst/>
          </a:prstGeom>
        </p:spPr>
      </p:pic>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240" y="2225019"/>
            <a:ext cx="1489594" cy="1632622"/>
          </a:xfrm>
          <a:prstGeom prst="rect">
            <a:avLst/>
          </a:prstGeom>
        </p:spPr>
      </p:pic>
      <p:pic>
        <p:nvPicPr>
          <p:cNvPr id="16" name="Imag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0201" y="3654237"/>
            <a:ext cx="1461777" cy="146177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497"/>
        <p:cNvGrpSpPr/>
        <p:nvPr/>
      </p:nvGrpSpPr>
      <p:grpSpPr>
        <a:xfrm>
          <a:off x="0" y="0"/>
          <a:ext cx="0" cy="0"/>
          <a:chOff x="0" y="0"/>
          <a:chExt cx="0" cy="0"/>
        </a:xfrm>
      </p:grpSpPr>
      <p:sp>
        <p:nvSpPr>
          <p:cNvPr id="498" name="Google Shape;498;p46"/>
          <p:cNvSpPr txBox="1">
            <a:spLocks noGrp="1"/>
          </p:cNvSpPr>
          <p:nvPr>
            <p:ph type="ctrTitle"/>
          </p:nvPr>
        </p:nvSpPr>
        <p:spPr>
          <a:xfrm>
            <a:off x="2131517" y="1786637"/>
            <a:ext cx="7214867" cy="1905600"/>
          </a:xfrm>
          <a:prstGeom prst="rect">
            <a:avLst/>
          </a:prstGeom>
        </p:spPr>
        <p:txBody>
          <a:bodyPr spcFirstLastPara="1" wrap="square" lIns="91425" tIns="91425" rIns="91425" bIns="91425" anchor="ctr" anchorCtr="0">
            <a:noAutofit/>
          </a:bodyPr>
          <a:lstStyle/>
          <a:p>
            <a:pPr marL="0" lvl="0" indent="0" algn="l"/>
            <a:r>
              <a:rPr lang="fr-FR" sz="4800" dirty="0">
                <a:solidFill>
                  <a:srgbClr val="F2A841"/>
                </a:solidFill>
                <a:latin typeface="Merienda One" panose="020B0604020202020204" charset="0"/>
                <a:cs typeface="Merienda One" panose="020B0604020202020204" charset="0"/>
              </a:rPr>
              <a:t>La Ville s’engage contre les violences sexistes et sexuelles</a:t>
            </a:r>
          </a:p>
        </p:txBody>
      </p:sp>
      <p:grpSp>
        <p:nvGrpSpPr>
          <p:cNvPr id="2" name="Groupe 1"/>
          <p:cNvGrpSpPr/>
          <p:nvPr/>
        </p:nvGrpSpPr>
        <p:grpSpPr>
          <a:xfrm>
            <a:off x="0" y="3903577"/>
            <a:ext cx="3794733" cy="1300750"/>
            <a:chOff x="0" y="3903577"/>
            <a:chExt cx="3794733" cy="1300750"/>
          </a:xfrm>
        </p:grpSpPr>
        <p:sp>
          <p:nvSpPr>
            <p:cNvPr id="500"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sp>
        <p:nvSpPr>
          <p:cNvPr id="7" name="Google Shape;500;p46"/>
          <p:cNvSpPr/>
          <p:nvPr/>
        </p:nvSpPr>
        <p:spPr>
          <a:xfrm rot="10800000">
            <a:off x="5349267" y="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9" name="Google Shape;501;p46"/>
          <p:cNvSpPr/>
          <p:nvPr/>
        </p:nvSpPr>
        <p:spPr>
          <a:xfrm>
            <a:off x="7460633" y="-5079"/>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10" name="Google Shape;541;p51"/>
          <p:cNvSpPr/>
          <p:nvPr/>
        </p:nvSpPr>
        <p:spPr>
          <a:xfrm>
            <a:off x="114444" y="1701292"/>
            <a:ext cx="1762033" cy="1729367"/>
          </a:xfrm>
          <a:custGeom>
            <a:avLst/>
            <a:gdLst/>
            <a:ahLst/>
            <a:cxnLst/>
            <a:rect l="l" t="t" r="r" b="b"/>
            <a:pathLst>
              <a:path w="5005" h="4893" extrusionOk="0">
                <a:moveTo>
                  <a:pt x="2265" y="0"/>
                </a:moveTo>
                <a:cubicBezTo>
                  <a:pt x="2132" y="0"/>
                  <a:pt x="1999" y="11"/>
                  <a:pt x="1869" y="32"/>
                </a:cubicBezTo>
                <a:cubicBezTo>
                  <a:pt x="1662" y="72"/>
                  <a:pt x="1461" y="146"/>
                  <a:pt x="1273" y="246"/>
                </a:cubicBezTo>
                <a:cubicBezTo>
                  <a:pt x="1086" y="347"/>
                  <a:pt x="918" y="474"/>
                  <a:pt x="771" y="621"/>
                </a:cubicBezTo>
                <a:cubicBezTo>
                  <a:pt x="617" y="769"/>
                  <a:pt x="476" y="929"/>
                  <a:pt x="362" y="1104"/>
                </a:cubicBezTo>
                <a:cubicBezTo>
                  <a:pt x="262" y="1278"/>
                  <a:pt x="182" y="1465"/>
                  <a:pt x="128" y="1653"/>
                </a:cubicBezTo>
                <a:cubicBezTo>
                  <a:pt x="68" y="1847"/>
                  <a:pt x="28" y="2041"/>
                  <a:pt x="7" y="2242"/>
                </a:cubicBezTo>
                <a:cubicBezTo>
                  <a:pt x="1" y="2436"/>
                  <a:pt x="14" y="2637"/>
                  <a:pt x="54" y="2832"/>
                </a:cubicBezTo>
                <a:cubicBezTo>
                  <a:pt x="88" y="3026"/>
                  <a:pt x="141" y="3220"/>
                  <a:pt x="222" y="3401"/>
                </a:cubicBezTo>
                <a:cubicBezTo>
                  <a:pt x="309" y="3582"/>
                  <a:pt x="409" y="3749"/>
                  <a:pt x="537" y="3903"/>
                </a:cubicBezTo>
                <a:cubicBezTo>
                  <a:pt x="657" y="4057"/>
                  <a:pt x="798" y="4191"/>
                  <a:pt x="952" y="4319"/>
                </a:cubicBezTo>
                <a:cubicBezTo>
                  <a:pt x="1106" y="4452"/>
                  <a:pt x="1280" y="4566"/>
                  <a:pt x="1468" y="4660"/>
                </a:cubicBezTo>
                <a:cubicBezTo>
                  <a:pt x="1648" y="4747"/>
                  <a:pt x="1849" y="4814"/>
                  <a:pt x="2050" y="4854"/>
                </a:cubicBezTo>
                <a:cubicBezTo>
                  <a:pt x="2199" y="4879"/>
                  <a:pt x="2352" y="4893"/>
                  <a:pt x="2506" y="4893"/>
                </a:cubicBezTo>
                <a:cubicBezTo>
                  <a:pt x="2559" y="4893"/>
                  <a:pt x="2613" y="4891"/>
                  <a:pt x="2667" y="4888"/>
                </a:cubicBezTo>
                <a:cubicBezTo>
                  <a:pt x="2874" y="4868"/>
                  <a:pt x="3075" y="4828"/>
                  <a:pt x="3269" y="4761"/>
                </a:cubicBezTo>
                <a:cubicBezTo>
                  <a:pt x="3464" y="4707"/>
                  <a:pt x="3658" y="4627"/>
                  <a:pt x="3839" y="4526"/>
                </a:cubicBezTo>
                <a:cubicBezTo>
                  <a:pt x="4013" y="4426"/>
                  <a:pt x="4174" y="4298"/>
                  <a:pt x="4321" y="4151"/>
                </a:cubicBezTo>
                <a:cubicBezTo>
                  <a:pt x="4468" y="4004"/>
                  <a:pt x="4596" y="3843"/>
                  <a:pt x="4703" y="3669"/>
                </a:cubicBezTo>
                <a:cubicBezTo>
                  <a:pt x="4803" y="3488"/>
                  <a:pt x="4877" y="3294"/>
                  <a:pt x="4930" y="3093"/>
                </a:cubicBezTo>
                <a:cubicBezTo>
                  <a:pt x="4977" y="2885"/>
                  <a:pt x="5004" y="2671"/>
                  <a:pt x="4997" y="2456"/>
                </a:cubicBezTo>
                <a:cubicBezTo>
                  <a:pt x="4984" y="2249"/>
                  <a:pt x="4944" y="2035"/>
                  <a:pt x="4877" y="1834"/>
                </a:cubicBezTo>
                <a:cubicBezTo>
                  <a:pt x="4810" y="1633"/>
                  <a:pt x="4723" y="1438"/>
                  <a:pt x="4616" y="1258"/>
                </a:cubicBezTo>
                <a:cubicBezTo>
                  <a:pt x="4502" y="1077"/>
                  <a:pt x="4368" y="909"/>
                  <a:pt x="4214" y="762"/>
                </a:cubicBezTo>
                <a:cubicBezTo>
                  <a:pt x="4060" y="621"/>
                  <a:pt x="3886" y="494"/>
                  <a:pt x="3705" y="387"/>
                </a:cubicBezTo>
                <a:cubicBezTo>
                  <a:pt x="3517" y="286"/>
                  <a:pt x="3323" y="199"/>
                  <a:pt x="3122" y="139"/>
                </a:cubicBezTo>
                <a:cubicBezTo>
                  <a:pt x="2921" y="72"/>
                  <a:pt x="2713" y="32"/>
                  <a:pt x="2506" y="12"/>
                </a:cubicBezTo>
                <a:cubicBezTo>
                  <a:pt x="2425" y="4"/>
                  <a:pt x="2345" y="0"/>
                  <a:pt x="2265" y="0"/>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36F26"/>
              </a:solidFill>
            </a:endParaRPr>
          </a:p>
        </p:txBody>
      </p:sp>
      <p:sp>
        <p:nvSpPr>
          <p:cNvPr id="11" name="Google Shape;543;p51"/>
          <p:cNvSpPr txBox="1">
            <a:spLocks/>
          </p:cNvSpPr>
          <p:nvPr/>
        </p:nvSpPr>
        <p:spPr>
          <a:xfrm>
            <a:off x="167101" y="1938731"/>
            <a:ext cx="1672800" cy="128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6000" dirty="0">
                <a:solidFill>
                  <a:schemeClr val="bg1"/>
                </a:solidFill>
                <a:latin typeface="Merienda One" panose="020B0604020202020204" charset="0"/>
              </a:rPr>
              <a:t>3</a:t>
            </a:r>
          </a:p>
        </p:txBody>
      </p:sp>
    </p:spTree>
    <p:extLst>
      <p:ext uri="{BB962C8B-B14F-4D97-AF65-F5344CB8AC3E}">
        <p14:creationId xmlns:p14="http://schemas.microsoft.com/office/powerpoint/2010/main" val="2877829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497"/>
        <p:cNvGrpSpPr/>
        <p:nvPr/>
      </p:nvGrpSpPr>
      <p:grpSpPr>
        <a:xfrm>
          <a:off x="0" y="0"/>
          <a:ext cx="0" cy="0"/>
          <a:chOff x="0" y="0"/>
          <a:chExt cx="0" cy="0"/>
        </a:xfrm>
      </p:grpSpPr>
      <p:grpSp>
        <p:nvGrpSpPr>
          <p:cNvPr id="2" name="Groupe 1"/>
          <p:cNvGrpSpPr/>
          <p:nvPr/>
        </p:nvGrpSpPr>
        <p:grpSpPr>
          <a:xfrm>
            <a:off x="0" y="3903577"/>
            <a:ext cx="3794733" cy="1300750"/>
            <a:chOff x="0" y="3903577"/>
            <a:chExt cx="3794733" cy="1300750"/>
          </a:xfrm>
        </p:grpSpPr>
        <p:sp>
          <p:nvSpPr>
            <p:cNvPr id="500"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sp>
        <p:nvSpPr>
          <p:cNvPr id="8"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9" name="Google Shape;501;p46"/>
          <p:cNvSpPr/>
          <p:nvPr/>
        </p:nvSpPr>
        <p:spPr>
          <a:xfrm>
            <a:off x="7460633" y="-5079"/>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11" name="Google Shape;543;p51"/>
          <p:cNvSpPr txBox="1">
            <a:spLocks/>
          </p:cNvSpPr>
          <p:nvPr/>
        </p:nvSpPr>
        <p:spPr>
          <a:xfrm>
            <a:off x="458717" y="1942552"/>
            <a:ext cx="1672800" cy="128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8000" dirty="0">
                <a:solidFill>
                  <a:schemeClr val="bg1"/>
                </a:solidFill>
                <a:latin typeface="Merienda One" panose="020B0604020202020204" charset="0"/>
              </a:rPr>
              <a:t>2</a:t>
            </a:r>
          </a:p>
        </p:txBody>
      </p:sp>
      <p:pic>
        <p:nvPicPr>
          <p:cNvPr id="14" name="Image 13">
            <a:extLst>
              <a:ext uri="{FF2B5EF4-FFF2-40B4-BE49-F238E27FC236}">
                <a16:creationId xmlns="" xmlns:a16="http://schemas.microsoft.com/office/drawing/2014/main" id="{52151F4C-9BDB-4E31-84D7-4E0186D2DBC9}"/>
              </a:ext>
            </a:extLst>
          </p:cNvPr>
          <p:cNvPicPr>
            <a:picLocks noChangeAspect="1"/>
          </p:cNvPicPr>
          <p:nvPr/>
        </p:nvPicPr>
        <p:blipFill>
          <a:blip r:embed="rId3"/>
          <a:stretch>
            <a:fillRect/>
          </a:stretch>
        </p:blipFill>
        <p:spPr>
          <a:xfrm>
            <a:off x="5499163" y="-30088"/>
            <a:ext cx="3644838" cy="5173588"/>
          </a:xfrm>
          <a:prstGeom prst="rect">
            <a:avLst/>
          </a:prstGeom>
        </p:spPr>
      </p:pic>
      <p:sp>
        <p:nvSpPr>
          <p:cNvPr id="15" name="Rectangle 14">
            <a:extLst>
              <a:ext uri="{FF2B5EF4-FFF2-40B4-BE49-F238E27FC236}">
                <a16:creationId xmlns="" xmlns:a16="http://schemas.microsoft.com/office/drawing/2014/main" id="{4CEE2BD5-9C79-46B6-89AA-F590A5D41376}"/>
              </a:ext>
            </a:extLst>
          </p:cNvPr>
          <p:cNvSpPr/>
          <p:nvPr/>
        </p:nvSpPr>
        <p:spPr>
          <a:xfrm>
            <a:off x="235744" y="1075810"/>
            <a:ext cx="4572000" cy="2031325"/>
          </a:xfrm>
          <a:prstGeom prst="rect">
            <a:avLst/>
          </a:prstGeom>
        </p:spPr>
        <p:txBody>
          <a:bodyPr>
            <a:spAutoFit/>
          </a:bodyPr>
          <a:lstStyle/>
          <a:p>
            <a:pPr algn="just"/>
            <a:r>
              <a:rPr lang="fr-FR" dirty="0">
                <a:solidFill>
                  <a:srgbClr val="5963AB"/>
                </a:solidFill>
              </a:rPr>
              <a:t>Chaque année, la Ville se mobilise. </a:t>
            </a:r>
          </a:p>
          <a:p>
            <a:endParaRPr lang="fr-FR" dirty="0">
              <a:solidFill>
                <a:srgbClr val="5963AB"/>
              </a:solidFill>
            </a:endParaRPr>
          </a:p>
          <a:p>
            <a:pPr algn="just"/>
            <a:r>
              <a:rPr lang="fr-FR" dirty="0">
                <a:solidFill>
                  <a:srgbClr val="5963AB"/>
                </a:solidFill>
              </a:rPr>
              <a:t>En plus de cette programmation, une campagne de sensibilisation contre le harcèlement de rue est installée dans l’espace public. </a:t>
            </a:r>
          </a:p>
          <a:p>
            <a:pPr algn="just"/>
            <a:endParaRPr lang="fr-FR" dirty="0">
              <a:solidFill>
                <a:srgbClr val="5963AB"/>
              </a:solidFill>
            </a:endParaRPr>
          </a:p>
          <a:p>
            <a:pPr algn="just"/>
            <a:r>
              <a:rPr lang="fr-FR" dirty="0">
                <a:solidFill>
                  <a:srgbClr val="5963AB"/>
                </a:solidFill>
              </a:rPr>
              <a:t>Les boulangeries et pharmacies partenaires distribuent également des sacs sur lesquels </a:t>
            </a:r>
            <a:r>
              <a:rPr lang="fr-FR" dirty="0" smtClean="0">
                <a:solidFill>
                  <a:srgbClr val="5963AB"/>
                </a:solidFill>
              </a:rPr>
              <a:t>apparait </a:t>
            </a:r>
            <a:r>
              <a:rPr lang="fr-FR" dirty="0">
                <a:solidFill>
                  <a:srgbClr val="5963AB"/>
                </a:solidFill>
              </a:rPr>
              <a:t>le </a:t>
            </a:r>
            <a:r>
              <a:rPr lang="fr-FR" dirty="0" err="1">
                <a:solidFill>
                  <a:srgbClr val="5963AB"/>
                </a:solidFill>
              </a:rPr>
              <a:t>violentomètre</a:t>
            </a:r>
            <a:r>
              <a:rPr lang="fr-FR" dirty="0">
                <a:solidFill>
                  <a:srgbClr val="5963AB"/>
                </a:solidFill>
              </a:rPr>
              <a:t>. </a:t>
            </a:r>
          </a:p>
        </p:txBody>
      </p:sp>
      <p:sp>
        <p:nvSpPr>
          <p:cNvPr id="12" name="Google Shape;498;p46"/>
          <p:cNvSpPr txBox="1">
            <a:spLocks noGrp="1"/>
          </p:cNvSpPr>
          <p:nvPr>
            <p:ph type="ctrTitle"/>
          </p:nvPr>
        </p:nvSpPr>
        <p:spPr>
          <a:xfrm>
            <a:off x="85617" y="-368706"/>
            <a:ext cx="7214867" cy="1905600"/>
          </a:xfrm>
          <a:prstGeom prst="rect">
            <a:avLst/>
          </a:prstGeom>
        </p:spPr>
        <p:txBody>
          <a:bodyPr spcFirstLastPara="1" wrap="square" lIns="91425" tIns="91425" rIns="91425" bIns="91425" anchor="ctr" anchorCtr="0">
            <a:noAutofit/>
          </a:bodyPr>
          <a:lstStyle/>
          <a:p>
            <a:pPr marL="0" lvl="0" indent="0" algn="l"/>
            <a:r>
              <a:rPr lang="fr-FR" sz="2800" dirty="0">
                <a:solidFill>
                  <a:srgbClr val="F2A841"/>
                </a:solidFill>
                <a:latin typeface="Merienda One" panose="020B0604020202020204" charset="0"/>
                <a:cs typeface="Merienda One" panose="020B0604020202020204" charset="0"/>
              </a:rPr>
              <a:t>La Ville s’engage contre les </a:t>
            </a:r>
            <a:br>
              <a:rPr lang="fr-FR" sz="2800" dirty="0">
                <a:solidFill>
                  <a:srgbClr val="F2A841"/>
                </a:solidFill>
                <a:latin typeface="Merienda One" panose="020B0604020202020204" charset="0"/>
                <a:cs typeface="Merienda One" panose="020B0604020202020204" charset="0"/>
              </a:rPr>
            </a:br>
            <a:r>
              <a:rPr lang="fr-FR" sz="2800" dirty="0">
                <a:solidFill>
                  <a:srgbClr val="F2A841"/>
                </a:solidFill>
                <a:latin typeface="Merienda One" panose="020B0604020202020204" charset="0"/>
                <a:cs typeface="Merienda One" panose="020B0604020202020204" charset="0"/>
              </a:rPr>
              <a:t>violences sexistes et sexuelles</a:t>
            </a:r>
          </a:p>
        </p:txBody>
      </p:sp>
    </p:spTree>
    <p:extLst>
      <p:ext uri="{BB962C8B-B14F-4D97-AF65-F5344CB8AC3E}">
        <p14:creationId xmlns:p14="http://schemas.microsoft.com/office/powerpoint/2010/main" val="1266167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497"/>
        <p:cNvGrpSpPr/>
        <p:nvPr/>
      </p:nvGrpSpPr>
      <p:grpSpPr>
        <a:xfrm>
          <a:off x="0" y="0"/>
          <a:ext cx="0" cy="0"/>
          <a:chOff x="0" y="0"/>
          <a:chExt cx="0" cy="0"/>
        </a:xfrm>
      </p:grpSpPr>
      <p:sp>
        <p:nvSpPr>
          <p:cNvPr id="498" name="Google Shape;498;p46"/>
          <p:cNvSpPr txBox="1">
            <a:spLocks noGrp="1"/>
          </p:cNvSpPr>
          <p:nvPr>
            <p:ph type="ctrTitle"/>
          </p:nvPr>
        </p:nvSpPr>
        <p:spPr>
          <a:xfrm>
            <a:off x="1979117" y="1786637"/>
            <a:ext cx="7087246" cy="1905600"/>
          </a:xfrm>
          <a:prstGeom prst="rect">
            <a:avLst/>
          </a:prstGeom>
        </p:spPr>
        <p:txBody>
          <a:bodyPr spcFirstLastPara="1" wrap="square" lIns="91425" tIns="91425" rIns="91425" bIns="91425" anchor="ctr" anchorCtr="0">
            <a:noAutofit/>
          </a:bodyPr>
          <a:lstStyle/>
          <a:p>
            <a:pPr marL="0" indent="0" algn="l">
              <a:lnSpc>
                <a:spcPct val="150000"/>
              </a:lnSpc>
            </a:pPr>
            <a:r>
              <a:rPr lang="fr-FR" sz="4200" dirty="0">
                <a:solidFill>
                  <a:srgbClr val="F2A841"/>
                </a:solidFill>
                <a:latin typeface="Merienda One" panose="02000000000000000000" pitchFamily="2" charset="0"/>
                <a:ea typeface="Segoe UI Black" panose="020B0A02040204020203" pitchFamily="34" charset="0"/>
                <a:cs typeface="Merienda One" panose="020B0604020202020204" charset="0"/>
              </a:rPr>
              <a:t>Le calendrier des budgets participatifs 2025</a:t>
            </a:r>
          </a:p>
        </p:txBody>
      </p:sp>
      <p:grpSp>
        <p:nvGrpSpPr>
          <p:cNvPr id="2" name="Groupe 1"/>
          <p:cNvGrpSpPr/>
          <p:nvPr/>
        </p:nvGrpSpPr>
        <p:grpSpPr>
          <a:xfrm>
            <a:off x="0" y="3903577"/>
            <a:ext cx="3794733" cy="1300750"/>
            <a:chOff x="0" y="3903577"/>
            <a:chExt cx="3794733" cy="1300750"/>
          </a:xfrm>
        </p:grpSpPr>
        <p:sp>
          <p:nvSpPr>
            <p:cNvPr id="500"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sp>
        <p:nvSpPr>
          <p:cNvPr id="7" name="Google Shape;500;p46"/>
          <p:cNvSpPr/>
          <p:nvPr/>
        </p:nvSpPr>
        <p:spPr>
          <a:xfrm rot="10800000">
            <a:off x="5349267" y="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9" name="Google Shape;501;p46"/>
          <p:cNvSpPr/>
          <p:nvPr/>
        </p:nvSpPr>
        <p:spPr>
          <a:xfrm>
            <a:off x="7460633" y="-5079"/>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10" name="Google Shape;541;p51"/>
          <p:cNvSpPr/>
          <p:nvPr/>
        </p:nvSpPr>
        <p:spPr>
          <a:xfrm>
            <a:off x="152899" y="1709520"/>
            <a:ext cx="1762033" cy="1729367"/>
          </a:xfrm>
          <a:custGeom>
            <a:avLst/>
            <a:gdLst/>
            <a:ahLst/>
            <a:cxnLst/>
            <a:rect l="l" t="t" r="r" b="b"/>
            <a:pathLst>
              <a:path w="5005" h="4893" extrusionOk="0">
                <a:moveTo>
                  <a:pt x="2265" y="0"/>
                </a:moveTo>
                <a:cubicBezTo>
                  <a:pt x="2132" y="0"/>
                  <a:pt x="1999" y="11"/>
                  <a:pt x="1869" y="32"/>
                </a:cubicBezTo>
                <a:cubicBezTo>
                  <a:pt x="1662" y="72"/>
                  <a:pt x="1461" y="146"/>
                  <a:pt x="1273" y="246"/>
                </a:cubicBezTo>
                <a:cubicBezTo>
                  <a:pt x="1086" y="347"/>
                  <a:pt x="918" y="474"/>
                  <a:pt x="771" y="621"/>
                </a:cubicBezTo>
                <a:cubicBezTo>
                  <a:pt x="617" y="769"/>
                  <a:pt x="476" y="929"/>
                  <a:pt x="362" y="1104"/>
                </a:cubicBezTo>
                <a:cubicBezTo>
                  <a:pt x="262" y="1278"/>
                  <a:pt x="182" y="1465"/>
                  <a:pt x="128" y="1653"/>
                </a:cubicBezTo>
                <a:cubicBezTo>
                  <a:pt x="68" y="1847"/>
                  <a:pt x="28" y="2041"/>
                  <a:pt x="7" y="2242"/>
                </a:cubicBezTo>
                <a:cubicBezTo>
                  <a:pt x="1" y="2436"/>
                  <a:pt x="14" y="2637"/>
                  <a:pt x="54" y="2832"/>
                </a:cubicBezTo>
                <a:cubicBezTo>
                  <a:pt x="88" y="3026"/>
                  <a:pt x="141" y="3220"/>
                  <a:pt x="222" y="3401"/>
                </a:cubicBezTo>
                <a:cubicBezTo>
                  <a:pt x="309" y="3582"/>
                  <a:pt x="409" y="3749"/>
                  <a:pt x="537" y="3903"/>
                </a:cubicBezTo>
                <a:cubicBezTo>
                  <a:pt x="657" y="4057"/>
                  <a:pt x="798" y="4191"/>
                  <a:pt x="952" y="4319"/>
                </a:cubicBezTo>
                <a:cubicBezTo>
                  <a:pt x="1106" y="4452"/>
                  <a:pt x="1280" y="4566"/>
                  <a:pt x="1468" y="4660"/>
                </a:cubicBezTo>
                <a:cubicBezTo>
                  <a:pt x="1648" y="4747"/>
                  <a:pt x="1849" y="4814"/>
                  <a:pt x="2050" y="4854"/>
                </a:cubicBezTo>
                <a:cubicBezTo>
                  <a:pt x="2199" y="4879"/>
                  <a:pt x="2352" y="4893"/>
                  <a:pt x="2506" y="4893"/>
                </a:cubicBezTo>
                <a:cubicBezTo>
                  <a:pt x="2559" y="4893"/>
                  <a:pt x="2613" y="4891"/>
                  <a:pt x="2667" y="4888"/>
                </a:cubicBezTo>
                <a:cubicBezTo>
                  <a:pt x="2874" y="4868"/>
                  <a:pt x="3075" y="4828"/>
                  <a:pt x="3269" y="4761"/>
                </a:cubicBezTo>
                <a:cubicBezTo>
                  <a:pt x="3464" y="4707"/>
                  <a:pt x="3658" y="4627"/>
                  <a:pt x="3839" y="4526"/>
                </a:cubicBezTo>
                <a:cubicBezTo>
                  <a:pt x="4013" y="4426"/>
                  <a:pt x="4174" y="4298"/>
                  <a:pt x="4321" y="4151"/>
                </a:cubicBezTo>
                <a:cubicBezTo>
                  <a:pt x="4468" y="4004"/>
                  <a:pt x="4596" y="3843"/>
                  <a:pt x="4703" y="3669"/>
                </a:cubicBezTo>
                <a:cubicBezTo>
                  <a:pt x="4803" y="3488"/>
                  <a:pt x="4877" y="3294"/>
                  <a:pt x="4930" y="3093"/>
                </a:cubicBezTo>
                <a:cubicBezTo>
                  <a:pt x="4977" y="2885"/>
                  <a:pt x="5004" y="2671"/>
                  <a:pt x="4997" y="2456"/>
                </a:cubicBezTo>
                <a:cubicBezTo>
                  <a:pt x="4984" y="2249"/>
                  <a:pt x="4944" y="2035"/>
                  <a:pt x="4877" y="1834"/>
                </a:cubicBezTo>
                <a:cubicBezTo>
                  <a:pt x="4810" y="1633"/>
                  <a:pt x="4723" y="1438"/>
                  <a:pt x="4616" y="1258"/>
                </a:cubicBezTo>
                <a:cubicBezTo>
                  <a:pt x="4502" y="1077"/>
                  <a:pt x="4368" y="909"/>
                  <a:pt x="4214" y="762"/>
                </a:cubicBezTo>
                <a:cubicBezTo>
                  <a:pt x="4060" y="621"/>
                  <a:pt x="3886" y="494"/>
                  <a:pt x="3705" y="387"/>
                </a:cubicBezTo>
                <a:cubicBezTo>
                  <a:pt x="3517" y="286"/>
                  <a:pt x="3323" y="199"/>
                  <a:pt x="3122" y="139"/>
                </a:cubicBezTo>
                <a:cubicBezTo>
                  <a:pt x="2921" y="72"/>
                  <a:pt x="2713" y="32"/>
                  <a:pt x="2506" y="12"/>
                </a:cubicBezTo>
                <a:cubicBezTo>
                  <a:pt x="2425" y="4"/>
                  <a:pt x="2345" y="0"/>
                  <a:pt x="2265" y="0"/>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36F26"/>
              </a:solidFill>
            </a:endParaRPr>
          </a:p>
        </p:txBody>
      </p:sp>
      <p:sp>
        <p:nvSpPr>
          <p:cNvPr id="11" name="Google Shape;543;p51"/>
          <p:cNvSpPr txBox="1">
            <a:spLocks/>
          </p:cNvSpPr>
          <p:nvPr/>
        </p:nvSpPr>
        <p:spPr>
          <a:xfrm>
            <a:off x="197515" y="1959574"/>
            <a:ext cx="1672800" cy="128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6000" dirty="0">
                <a:solidFill>
                  <a:schemeClr val="bg1"/>
                </a:solidFill>
                <a:latin typeface="Merienda One" panose="020B0604020202020204" charset="0"/>
              </a:rPr>
              <a:t>4</a:t>
            </a:r>
          </a:p>
        </p:txBody>
      </p:sp>
    </p:spTree>
    <p:extLst>
      <p:ext uri="{BB962C8B-B14F-4D97-AF65-F5344CB8AC3E}">
        <p14:creationId xmlns:p14="http://schemas.microsoft.com/office/powerpoint/2010/main" val="3533890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497"/>
        <p:cNvGrpSpPr/>
        <p:nvPr/>
      </p:nvGrpSpPr>
      <p:grpSpPr>
        <a:xfrm>
          <a:off x="0" y="0"/>
          <a:ext cx="0" cy="0"/>
          <a:chOff x="0" y="0"/>
          <a:chExt cx="0" cy="0"/>
        </a:xfrm>
      </p:grpSpPr>
      <p:sp>
        <p:nvSpPr>
          <p:cNvPr id="7" name="Google Shape;500;p46"/>
          <p:cNvSpPr/>
          <p:nvPr/>
        </p:nvSpPr>
        <p:spPr>
          <a:xfrm rot="10800000">
            <a:off x="5349267" y="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9" name="Google Shape;501;p46"/>
          <p:cNvSpPr/>
          <p:nvPr/>
        </p:nvSpPr>
        <p:spPr>
          <a:xfrm>
            <a:off x="7460633" y="-5079"/>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11" name="Google Shape;543;p51"/>
          <p:cNvSpPr txBox="1">
            <a:spLocks/>
          </p:cNvSpPr>
          <p:nvPr/>
        </p:nvSpPr>
        <p:spPr>
          <a:xfrm>
            <a:off x="197515" y="1959574"/>
            <a:ext cx="1672800" cy="128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6000" dirty="0">
                <a:solidFill>
                  <a:schemeClr val="bg1"/>
                </a:solidFill>
                <a:latin typeface="Merienda One" panose="020B0604020202020204" charset="0"/>
              </a:rPr>
              <a:t>4</a:t>
            </a:r>
          </a:p>
        </p:txBody>
      </p:sp>
      <p:sp>
        <p:nvSpPr>
          <p:cNvPr id="13" name="Google Shape;498;p46">
            <a:extLst>
              <a:ext uri="{FF2B5EF4-FFF2-40B4-BE49-F238E27FC236}">
                <a16:creationId xmlns="" xmlns:a16="http://schemas.microsoft.com/office/drawing/2014/main" id="{6269B25E-9A3B-4A5E-8B0E-1C26BEA873D8}"/>
              </a:ext>
            </a:extLst>
          </p:cNvPr>
          <p:cNvSpPr txBox="1">
            <a:spLocks/>
          </p:cNvSpPr>
          <p:nvPr/>
        </p:nvSpPr>
        <p:spPr>
          <a:xfrm>
            <a:off x="113828" y="107937"/>
            <a:ext cx="7810500" cy="98583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Ubuntu"/>
              <a:buNone/>
              <a:defRPr sz="35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2pPr>
            <a:lvl3pPr marR="0" lvl="2"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3pPr>
            <a:lvl4pPr marR="0" lvl="3"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4pPr>
            <a:lvl5pPr marR="0" lvl="4"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5pPr>
            <a:lvl6pPr marR="0" lvl="5"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6pPr>
            <a:lvl7pPr marR="0" lvl="6"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7pPr>
            <a:lvl8pPr marR="0" lvl="7"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8pPr>
            <a:lvl9pPr marR="0" lvl="8"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9pPr>
          </a:lstStyle>
          <a:p>
            <a:r>
              <a:rPr lang="fr-FR" sz="2800" dirty="0">
                <a:solidFill>
                  <a:srgbClr val="F2A841"/>
                </a:solidFill>
                <a:latin typeface="Merienda One" panose="02000000000000000000" pitchFamily="2" charset="0"/>
                <a:ea typeface="Segoe UI Black" panose="020B0A02040204020203" pitchFamily="34" charset="0"/>
              </a:rPr>
              <a:t>Nombre de projets déposés</a:t>
            </a:r>
          </a:p>
        </p:txBody>
      </p:sp>
      <p:sp>
        <p:nvSpPr>
          <p:cNvPr id="14" name="ZoneTexte 13">
            <a:extLst>
              <a:ext uri="{FF2B5EF4-FFF2-40B4-BE49-F238E27FC236}">
                <a16:creationId xmlns="" xmlns:a16="http://schemas.microsoft.com/office/drawing/2014/main" id="{08796848-2802-4B25-9201-3CEC96025EFB}"/>
              </a:ext>
            </a:extLst>
          </p:cNvPr>
          <p:cNvSpPr txBox="1"/>
          <p:nvPr/>
        </p:nvSpPr>
        <p:spPr>
          <a:xfrm>
            <a:off x="90485" y="1070830"/>
            <a:ext cx="8856000" cy="4524315"/>
          </a:xfrm>
          <a:prstGeom prst="rect">
            <a:avLst/>
          </a:prstGeom>
          <a:noFill/>
        </p:spPr>
        <p:txBody>
          <a:bodyPr wrap="square" rtlCol="0">
            <a:spAutoFit/>
          </a:bodyPr>
          <a:lstStyle/>
          <a:p>
            <a:pPr marL="457200" indent="-457200">
              <a:buClr>
                <a:srgbClr val="5963AB"/>
              </a:buClr>
              <a:buFont typeface="Arial" panose="020B0604020202020204" pitchFamily="34" charset="0"/>
              <a:buChar char="•"/>
            </a:pPr>
            <a:r>
              <a:rPr lang="fr-FR" sz="3200" b="1" dirty="0" smtClean="0">
                <a:solidFill>
                  <a:srgbClr val="F2A841"/>
                </a:solidFill>
                <a:latin typeface="Calibri" panose="020F0502020204030204" pitchFamily="34" charset="0"/>
                <a:ea typeface="Segoe UI Black" panose="020B0A02040204020203" pitchFamily="34" charset="0"/>
                <a:cs typeface="Calibri" panose="020F0502020204030204" pitchFamily="34" charset="0"/>
              </a:rPr>
              <a:t>30 </a:t>
            </a:r>
            <a:r>
              <a:rPr lang="fr-FR" sz="3200" b="1" dirty="0">
                <a:solidFill>
                  <a:srgbClr val="F2A841"/>
                </a:solidFill>
                <a:latin typeface="Calibri" panose="020F0502020204030204" pitchFamily="34" charset="0"/>
                <a:ea typeface="Segoe UI Black" panose="020B0A02040204020203" pitchFamily="34" charset="0"/>
                <a:cs typeface="Calibri" panose="020F0502020204030204" pitchFamily="34" charset="0"/>
              </a:rPr>
              <a:t>projets déposés pour le quartier Barnufles-Cœur de Ville</a:t>
            </a:r>
          </a:p>
          <a:p>
            <a:pPr marL="457200" indent="-457200">
              <a:buClr>
                <a:srgbClr val="5963AB"/>
              </a:buClr>
              <a:buFont typeface="Arial" panose="020B0604020202020204" pitchFamily="34" charset="0"/>
              <a:buChar char="•"/>
            </a:pPr>
            <a:r>
              <a:rPr lang="fr-FR" sz="3200" dirty="0" smtClean="0">
                <a:solidFill>
                  <a:srgbClr val="5963AB"/>
                </a:solidFill>
                <a:latin typeface="Calibri" panose="020F0502020204030204" pitchFamily="34" charset="0"/>
                <a:ea typeface="Segoe UI Black" panose="020B0A02040204020203" pitchFamily="34" charset="0"/>
                <a:cs typeface="Calibri" panose="020F0502020204030204" pitchFamily="34" charset="0"/>
              </a:rPr>
              <a:t>57 projets </a:t>
            </a:r>
            <a:r>
              <a:rPr lang="fr-FR" sz="3200" dirty="0">
                <a:solidFill>
                  <a:srgbClr val="5963AB"/>
                </a:solidFill>
                <a:latin typeface="Calibri" panose="020F0502020204030204" pitchFamily="34" charset="0"/>
                <a:ea typeface="Segoe UI Black" panose="020B0A02040204020203" pitchFamily="34" charset="0"/>
                <a:cs typeface="Calibri" panose="020F0502020204030204" pitchFamily="34" charset="0"/>
              </a:rPr>
              <a:t>déposés pour le quartier Mairie-Fontainebleau</a:t>
            </a:r>
          </a:p>
          <a:p>
            <a:pPr marL="457200" indent="-457200">
              <a:buClr>
                <a:srgbClr val="5963AB"/>
              </a:buClr>
              <a:buFont typeface="Arial" panose="020B0604020202020204" pitchFamily="34" charset="0"/>
              <a:buChar char="•"/>
            </a:pPr>
            <a:r>
              <a:rPr lang="fr-FR" sz="3200" dirty="0" smtClean="0">
                <a:solidFill>
                  <a:srgbClr val="5963AB"/>
                </a:solidFill>
                <a:latin typeface="Calibri" panose="020F0502020204030204" pitchFamily="34" charset="0"/>
                <a:ea typeface="Segoe UI Black" panose="020B0A02040204020203" pitchFamily="34" charset="0"/>
                <a:cs typeface="Calibri" panose="020F0502020204030204" pitchFamily="34" charset="0"/>
              </a:rPr>
              <a:t>24 projets </a:t>
            </a:r>
            <a:r>
              <a:rPr lang="fr-FR" sz="3200" dirty="0">
                <a:solidFill>
                  <a:srgbClr val="5963AB"/>
                </a:solidFill>
                <a:latin typeface="Calibri" panose="020F0502020204030204" pitchFamily="34" charset="0"/>
                <a:ea typeface="Segoe UI Black" panose="020B0A02040204020203" pitchFamily="34" charset="0"/>
                <a:cs typeface="Calibri" panose="020F0502020204030204" pitchFamily="34" charset="0"/>
              </a:rPr>
              <a:t>déposés pour le quartier les Martinets-le Plateau</a:t>
            </a:r>
          </a:p>
          <a:p>
            <a:pPr>
              <a:buClr>
                <a:srgbClr val="5963AB"/>
              </a:buClr>
            </a:pPr>
            <a:r>
              <a:rPr lang="fr-FR" sz="3200" dirty="0">
                <a:solidFill>
                  <a:srgbClr val="5963AB"/>
                </a:solidFill>
                <a:latin typeface="Calibri" panose="020F0502020204030204" pitchFamily="34" charset="0"/>
                <a:ea typeface="Segoe UI Black" panose="020B0A02040204020203" pitchFamily="34" charset="0"/>
                <a:cs typeface="Calibri" panose="020F0502020204030204" pitchFamily="34" charset="0"/>
              </a:rPr>
              <a:t> = </a:t>
            </a:r>
            <a:r>
              <a:rPr lang="fr-FR" sz="3200" dirty="0" smtClean="0">
                <a:solidFill>
                  <a:srgbClr val="5963AB"/>
                </a:solidFill>
                <a:latin typeface="Calibri" panose="020F0502020204030204" pitchFamily="34" charset="0"/>
                <a:ea typeface="Segoe UI Black" panose="020B0A02040204020203" pitchFamily="34" charset="0"/>
                <a:cs typeface="Calibri" panose="020F0502020204030204" pitchFamily="34" charset="0"/>
              </a:rPr>
              <a:t>111 </a:t>
            </a:r>
            <a:r>
              <a:rPr lang="fr-FR" sz="3200" dirty="0">
                <a:solidFill>
                  <a:srgbClr val="5963AB"/>
                </a:solidFill>
                <a:latin typeface="Calibri" panose="020F0502020204030204" pitchFamily="34" charset="0"/>
                <a:ea typeface="Segoe UI Black" panose="020B0A02040204020203" pitchFamily="34" charset="0"/>
                <a:cs typeface="Calibri" panose="020F0502020204030204" pitchFamily="34" charset="0"/>
              </a:rPr>
              <a:t>projets </a:t>
            </a:r>
            <a:r>
              <a:rPr lang="fr-FR" sz="3200" dirty="0" smtClean="0">
                <a:solidFill>
                  <a:srgbClr val="5963AB"/>
                </a:solidFill>
                <a:latin typeface="Calibri" panose="020F0502020204030204" pitchFamily="34" charset="0"/>
                <a:ea typeface="Segoe UI Black" panose="020B0A02040204020203" pitchFamily="34" charset="0"/>
                <a:cs typeface="Calibri" panose="020F0502020204030204" pitchFamily="34" charset="0"/>
              </a:rPr>
              <a:t>proposés </a:t>
            </a:r>
          </a:p>
          <a:p>
            <a:pPr>
              <a:buClr>
                <a:srgbClr val="5963AB"/>
              </a:buClr>
            </a:pPr>
            <a:r>
              <a:rPr lang="fr-FR" sz="3200" smtClean="0">
                <a:solidFill>
                  <a:srgbClr val="5963AB"/>
                </a:solidFill>
                <a:latin typeface="Calibri" panose="020F0502020204030204" pitchFamily="34" charset="0"/>
                <a:ea typeface="Segoe UI Black" panose="020B0A02040204020203" pitchFamily="34" charset="0"/>
                <a:cs typeface="Calibri" panose="020F0502020204030204" pitchFamily="34" charset="0"/>
              </a:rPr>
              <a:t>   (</a:t>
            </a:r>
            <a:r>
              <a:rPr lang="fr-FR" sz="3200" dirty="0" smtClean="0">
                <a:solidFill>
                  <a:srgbClr val="5963AB"/>
                </a:solidFill>
                <a:latin typeface="Calibri" panose="020F0502020204030204" pitchFamily="34" charset="0"/>
                <a:ea typeface="Segoe UI Black" panose="020B0A02040204020203" pitchFamily="34" charset="0"/>
                <a:cs typeface="Calibri" panose="020F0502020204030204" pitchFamily="34" charset="0"/>
              </a:rPr>
              <a:t>contre 33 lors de la dernière édition) </a:t>
            </a:r>
            <a:endParaRPr lang="fr-FR" sz="3200" dirty="0">
              <a:solidFill>
                <a:srgbClr val="5963AB"/>
              </a:solidFill>
              <a:latin typeface="Calibri" panose="020F0502020204030204" pitchFamily="34" charset="0"/>
              <a:ea typeface="Segoe UI Black" panose="020B0A02040204020203" pitchFamily="34" charset="0"/>
              <a:cs typeface="Calibri" panose="020F0502020204030204" pitchFamily="34" charset="0"/>
            </a:endParaRPr>
          </a:p>
          <a:p>
            <a:pPr marL="457200" indent="-457200">
              <a:buFont typeface="Wingdings" panose="05000000000000000000" pitchFamily="2" charset="2"/>
              <a:buChar char="Ø"/>
            </a:pPr>
            <a:endParaRPr lang="fr-FR" sz="3200" dirty="0">
              <a:solidFill>
                <a:srgbClr val="5963AB"/>
              </a:solidFill>
              <a:latin typeface="Calibri" panose="020F0502020204030204" pitchFamily="34" charset="0"/>
              <a:ea typeface="Segoe UI Black" panose="020B0A02040204020203" pitchFamily="34" charset="0"/>
              <a:cs typeface="Calibri" panose="020F0502020204030204" pitchFamily="34" charset="0"/>
            </a:endParaRPr>
          </a:p>
        </p:txBody>
      </p:sp>
    </p:spTree>
    <p:extLst>
      <p:ext uri="{BB962C8B-B14F-4D97-AF65-F5344CB8AC3E}">
        <p14:creationId xmlns:p14="http://schemas.microsoft.com/office/powerpoint/2010/main" val="3708884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2C8AB"/>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1" y="589022"/>
            <a:ext cx="9022098" cy="3965456"/>
          </a:xfrm>
          <a:prstGeom prst="rect">
            <a:avLst/>
          </a:prstGeom>
        </p:spPr>
      </p:pic>
      <p:sp>
        <p:nvSpPr>
          <p:cNvPr id="5" name="Google Shape;498;p46">
            <a:extLst>
              <a:ext uri="{FF2B5EF4-FFF2-40B4-BE49-F238E27FC236}">
                <a16:creationId xmlns="" xmlns:a16="http://schemas.microsoft.com/office/drawing/2014/main" id="{6269B25E-9A3B-4A5E-8B0E-1C26BEA873D8}"/>
              </a:ext>
            </a:extLst>
          </p:cNvPr>
          <p:cNvSpPr txBox="1">
            <a:spLocks/>
          </p:cNvSpPr>
          <p:nvPr/>
        </p:nvSpPr>
        <p:spPr>
          <a:xfrm>
            <a:off x="113828" y="107937"/>
            <a:ext cx="7810500" cy="98583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Ubuntu"/>
              <a:buNone/>
              <a:defRPr sz="35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2pPr>
            <a:lvl3pPr marR="0" lvl="2"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3pPr>
            <a:lvl4pPr marR="0" lvl="3"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4pPr>
            <a:lvl5pPr marR="0" lvl="4"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5pPr>
            <a:lvl6pPr marR="0" lvl="5"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6pPr>
            <a:lvl7pPr marR="0" lvl="6"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7pPr>
            <a:lvl8pPr marR="0" lvl="7"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8pPr>
            <a:lvl9pPr marR="0" lvl="8"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9pPr>
          </a:lstStyle>
          <a:p>
            <a:pPr algn="ctr"/>
            <a:r>
              <a:rPr lang="fr-FR" sz="2800" dirty="0">
                <a:solidFill>
                  <a:srgbClr val="F2A841"/>
                </a:solidFill>
                <a:latin typeface="Merienda One" panose="02000000000000000000" pitchFamily="2" charset="0"/>
                <a:ea typeface="Segoe UI Black" panose="020B0A02040204020203" pitchFamily="34" charset="0"/>
              </a:rPr>
              <a:t>Prochaines étapes</a:t>
            </a:r>
          </a:p>
        </p:txBody>
      </p:sp>
    </p:spTree>
    <p:extLst>
      <p:ext uri="{BB962C8B-B14F-4D97-AF65-F5344CB8AC3E}">
        <p14:creationId xmlns:p14="http://schemas.microsoft.com/office/powerpoint/2010/main" val="2353098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497"/>
        <p:cNvGrpSpPr/>
        <p:nvPr/>
      </p:nvGrpSpPr>
      <p:grpSpPr>
        <a:xfrm>
          <a:off x="0" y="0"/>
          <a:ext cx="0" cy="0"/>
          <a:chOff x="0" y="0"/>
          <a:chExt cx="0" cy="0"/>
        </a:xfrm>
      </p:grpSpPr>
      <p:sp>
        <p:nvSpPr>
          <p:cNvPr id="498" name="Google Shape;498;p46"/>
          <p:cNvSpPr txBox="1">
            <a:spLocks noGrp="1"/>
          </p:cNvSpPr>
          <p:nvPr>
            <p:ph type="ctrTitle"/>
          </p:nvPr>
        </p:nvSpPr>
        <p:spPr>
          <a:xfrm>
            <a:off x="2329253" y="1743232"/>
            <a:ext cx="6481242" cy="1905600"/>
          </a:xfrm>
          <a:prstGeom prst="rect">
            <a:avLst/>
          </a:prstGeom>
        </p:spPr>
        <p:txBody>
          <a:bodyPr spcFirstLastPara="1" wrap="square" lIns="91425" tIns="91425" rIns="91425" bIns="91425" anchor="ctr" anchorCtr="0">
            <a:noAutofit/>
          </a:bodyPr>
          <a:lstStyle/>
          <a:p>
            <a:pPr marL="0" lvl="0" indent="0" algn="l"/>
            <a:r>
              <a:rPr lang="fr-FR" sz="4800" dirty="0">
                <a:solidFill>
                  <a:srgbClr val="F2A841"/>
                </a:solidFill>
                <a:latin typeface="Merienda One" panose="02000000000000000000" pitchFamily="2" charset="0"/>
                <a:cs typeface="Merienda One" panose="020B0604020202020204" charset="0"/>
              </a:rPr>
              <a:t>La laïcité au Kremlin-Bicêtre</a:t>
            </a:r>
          </a:p>
        </p:txBody>
      </p:sp>
      <p:grpSp>
        <p:nvGrpSpPr>
          <p:cNvPr id="2" name="Groupe 1"/>
          <p:cNvGrpSpPr/>
          <p:nvPr/>
        </p:nvGrpSpPr>
        <p:grpSpPr>
          <a:xfrm>
            <a:off x="0" y="3903577"/>
            <a:ext cx="3794733" cy="1300750"/>
            <a:chOff x="0" y="3903577"/>
            <a:chExt cx="3794733" cy="1300750"/>
          </a:xfrm>
        </p:grpSpPr>
        <p:sp>
          <p:nvSpPr>
            <p:cNvPr id="500"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sp>
        <p:nvSpPr>
          <p:cNvPr id="7" name="Google Shape;500;p46"/>
          <p:cNvSpPr/>
          <p:nvPr/>
        </p:nvSpPr>
        <p:spPr>
          <a:xfrm rot="10800000">
            <a:off x="5349267" y="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9" name="Google Shape;501;p46"/>
          <p:cNvSpPr/>
          <p:nvPr/>
        </p:nvSpPr>
        <p:spPr>
          <a:xfrm>
            <a:off x="7460633" y="-5079"/>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10" name="Google Shape;541;p51"/>
          <p:cNvSpPr/>
          <p:nvPr/>
        </p:nvSpPr>
        <p:spPr>
          <a:xfrm>
            <a:off x="295750" y="1663170"/>
            <a:ext cx="1901249" cy="1858704"/>
          </a:xfrm>
          <a:custGeom>
            <a:avLst/>
            <a:gdLst/>
            <a:ahLst/>
            <a:cxnLst/>
            <a:rect l="l" t="t" r="r" b="b"/>
            <a:pathLst>
              <a:path w="5005" h="4893" extrusionOk="0">
                <a:moveTo>
                  <a:pt x="2265" y="0"/>
                </a:moveTo>
                <a:cubicBezTo>
                  <a:pt x="2132" y="0"/>
                  <a:pt x="1999" y="11"/>
                  <a:pt x="1869" y="32"/>
                </a:cubicBezTo>
                <a:cubicBezTo>
                  <a:pt x="1662" y="72"/>
                  <a:pt x="1461" y="146"/>
                  <a:pt x="1273" y="246"/>
                </a:cubicBezTo>
                <a:cubicBezTo>
                  <a:pt x="1086" y="347"/>
                  <a:pt x="918" y="474"/>
                  <a:pt x="771" y="621"/>
                </a:cubicBezTo>
                <a:cubicBezTo>
                  <a:pt x="617" y="769"/>
                  <a:pt x="476" y="929"/>
                  <a:pt x="362" y="1104"/>
                </a:cubicBezTo>
                <a:cubicBezTo>
                  <a:pt x="262" y="1278"/>
                  <a:pt x="182" y="1465"/>
                  <a:pt x="128" y="1653"/>
                </a:cubicBezTo>
                <a:cubicBezTo>
                  <a:pt x="68" y="1847"/>
                  <a:pt x="28" y="2041"/>
                  <a:pt x="7" y="2242"/>
                </a:cubicBezTo>
                <a:cubicBezTo>
                  <a:pt x="1" y="2436"/>
                  <a:pt x="14" y="2637"/>
                  <a:pt x="54" y="2832"/>
                </a:cubicBezTo>
                <a:cubicBezTo>
                  <a:pt x="88" y="3026"/>
                  <a:pt x="141" y="3220"/>
                  <a:pt x="222" y="3401"/>
                </a:cubicBezTo>
                <a:cubicBezTo>
                  <a:pt x="309" y="3582"/>
                  <a:pt x="409" y="3749"/>
                  <a:pt x="537" y="3903"/>
                </a:cubicBezTo>
                <a:cubicBezTo>
                  <a:pt x="657" y="4057"/>
                  <a:pt x="798" y="4191"/>
                  <a:pt x="952" y="4319"/>
                </a:cubicBezTo>
                <a:cubicBezTo>
                  <a:pt x="1106" y="4452"/>
                  <a:pt x="1280" y="4566"/>
                  <a:pt x="1468" y="4660"/>
                </a:cubicBezTo>
                <a:cubicBezTo>
                  <a:pt x="1648" y="4747"/>
                  <a:pt x="1849" y="4814"/>
                  <a:pt x="2050" y="4854"/>
                </a:cubicBezTo>
                <a:cubicBezTo>
                  <a:pt x="2199" y="4879"/>
                  <a:pt x="2352" y="4893"/>
                  <a:pt x="2506" y="4893"/>
                </a:cubicBezTo>
                <a:cubicBezTo>
                  <a:pt x="2559" y="4893"/>
                  <a:pt x="2613" y="4891"/>
                  <a:pt x="2667" y="4888"/>
                </a:cubicBezTo>
                <a:cubicBezTo>
                  <a:pt x="2874" y="4868"/>
                  <a:pt x="3075" y="4828"/>
                  <a:pt x="3269" y="4761"/>
                </a:cubicBezTo>
                <a:cubicBezTo>
                  <a:pt x="3464" y="4707"/>
                  <a:pt x="3658" y="4627"/>
                  <a:pt x="3839" y="4526"/>
                </a:cubicBezTo>
                <a:cubicBezTo>
                  <a:pt x="4013" y="4426"/>
                  <a:pt x="4174" y="4298"/>
                  <a:pt x="4321" y="4151"/>
                </a:cubicBezTo>
                <a:cubicBezTo>
                  <a:pt x="4468" y="4004"/>
                  <a:pt x="4596" y="3843"/>
                  <a:pt x="4703" y="3669"/>
                </a:cubicBezTo>
                <a:cubicBezTo>
                  <a:pt x="4803" y="3488"/>
                  <a:pt x="4877" y="3294"/>
                  <a:pt x="4930" y="3093"/>
                </a:cubicBezTo>
                <a:cubicBezTo>
                  <a:pt x="4977" y="2885"/>
                  <a:pt x="5004" y="2671"/>
                  <a:pt x="4997" y="2456"/>
                </a:cubicBezTo>
                <a:cubicBezTo>
                  <a:pt x="4984" y="2249"/>
                  <a:pt x="4944" y="2035"/>
                  <a:pt x="4877" y="1834"/>
                </a:cubicBezTo>
                <a:cubicBezTo>
                  <a:pt x="4810" y="1633"/>
                  <a:pt x="4723" y="1438"/>
                  <a:pt x="4616" y="1258"/>
                </a:cubicBezTo>
                <a:cubicBezTo>
                  <a:pt x="4502" y="1077"/>
                  <a:pt x="4368" y="909"/>
                  <a:pt x="4214" y="762"/>
                </a:cubicBezTo>
                <a:cubicBezTo>
                  <a:pt x="4060" y="621"/>
                  <a:pt x="3886" y="494"/>
                  <a:pt x="3705" y="387"/>
                </a:cubicBezTo>
                <a:cubicBezTo>
                  <a:pt x="3517" y="286"/>
                  <a:pt x="3323" y="199"/>
                  <a:pt x="3122" y="139"/>
                </a:cubicBezTo>
                <a:cubicBezTo>
                  <a:pt x="2921" y="72"/>
                  <a:pt x="2713" y="32"/>
                  <a:pt x="2506" y="12"/>
                </a:cubicBezTo>
                <a:cubicBezTo>
                  <a:pt x="2425" y="4"/>
                  <a:pt x="2345" y="0"/>
                  <a:pt x="2265" y="0"/>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36F26"/>
              </a:solidFill>
            </a:endParaRPr>
          </a:p>
        </p:txBody>
      </p:sp>
      <p:sp>
        <p:nvSpPr>
          <p:cNvPr id="11" name="Google Shape;543;p51"/>
          <p:cNvSpPr txBox="1">
            <a:spLocks/>
          </p:cNvSpPr>
          <p:nvPr/>
        </p:nvSpPr>
        <p:spPr>
          <a:xfrm>
            <a:off x="363925" y="1948422"/>
            <a:ext cx="1672800" cy="128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8000" dirty="0">
                <a:solidFill>
                  <a:schemeClr val="bg1"/>
                </a:solidFill>
                <a:latin typeface="Merienda One" panose="020B0604020202020204" charset="0"/>
              </a:rPr>
              <a:t>5</a:t>
            </a:r>
          </a:p>
        </p:txBody>
      </p:sp>
    </p:spTree>
    <p:extLst>
      <p:ext uri="{BB962C8B-B14F-4D97-AF65-F5344CB8AC3E}">
        <p14:creationId xmlns:p14="http://schemas.microsoft.com/office/powerpoint/2010/main" val="3207648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497"/>
        <p:cNvGrpSpPr/>
        <p:nvPr/>
      </p:nvGrpSpPr>
      <p:grpSpPr>
        <a:xfrm>
          <a:off x="0" y="0"/>
          <a:ext cx="0" cy="0"/>
          <a:chOff x="0" y="0"/>
          <a:chExt cx="0" cy="0"/>
        </a:xfrm>
      </p:grpSpPr>
      <p:pic>
        <p:nvPicPr>
          <p:cNvPr id="23" name="Image 22">
            <a:extLst>
              <a:ext uri="{FF2B5EF4-FFF2-40B4-BE49-F238E27FC236}">
                <a16:creationId xmlns="" xmlns:a16="http://schemas.microsoft.com/office/drawing/2014/main" id="{1ACDC5E5-7D2D-4E7C-8ECF-0A0D37273ECC}"/>
              </a:ext>
            </a:extLst>
          </p:cNvPr>
          <p:cNvPicPr>
            <a:picLocks noChangeAspect="1"/>
          </p:cNvPicPr>
          <p:nvPr/>
        </p:nvPicPr>
        <p:blipFill>
          <a:blip r:embed="rId3"/>
          <a:stretch>
            <a:fillRect/>
          </a:stretch>
        </p:blipFill>
        <p:spPr>
          <a:xfrm>
            <a:off x="6240486" y="290602"/>
            <a:ext cx="2862568" cy="4059942"/>
          </a:xfrm>
          <a:prstGeom prst="rect">
            <a:avLst/>
          </a:prstGeom>
        </p:spPr>
      </p:pic>
      <p:sp>
        <p:nvSpPr>
          <p:cNvPr id="5" name="Rectangle 4">
            <a:extLst>
              <a:ext uri="{FF2B5EF4-FFF2-40B4-BE49-F238E27FC236}">
                <a16:creationId xmlns="" xmlns:a16="http://schemas.microsoft.com/office/drawing/2014/main" id="{FB030E41-F809-4792-AE9D-CA3F0E8563A2}"/>
              </a:ext>
            </a:extLst>
          </p:cNvPr>
          <p:cNvSpPr/>
          <p:nvPr/>
        </p:nvSpPr>
        <p:spPr>
          <a:xfrm>
            <a:off x="40946" y="61004"/>
            <a:ext cx="5922169" cy="954107"/>
          </a:xfrm>
          <a:prstGeom prst="rect">
            <a:avLst/>
          </a:prstGeom>
        </p:spPr>
        <p:txBody>
          <a:bodyPr wrap="square">
            <a:spAutoFit/>
          </a:bodyPr>
          <a:lstStyle/>
          <a:p>
            <a:pPr marL="90170"/>
            <a:r>
              <a:rPr lang="fr-FR" sz="2800" dirty="0">
                <a:solidFill>
                  <a:srgbClr val="F2A841"/>
                </a:solidFill>
                <a:latin typeface="Merienda One" panose="02000000000000000000" pitchFamily="2" charset="0"/>
                <a:ea typeface="Arial" panose="020B0604020202020204" pitchFamily="34" charset="0"/>
              </a:rPr>
              <a:t>Le 9 décembre : Journée nationale de la laïcité</a:t>
            </a:r>
          </a:p>
        </p:txBody>
      </p:sp>
      <p:sp>
        <p:nvSpPr>
          <p:cNvPr id="6" name="Rectangle 5">
            <a:extLst>
              <a:ext uri="{FF2B5EF4-FFF2-40B4-BE49-F238E27FC236}">
                <a16:creationId xmlns="" xmlns:a16="http://schemas.microsoft.com/office/drawing/2014/main" id="{5DEB855C-2E13-4BC6-B649-1D5DABA7B1C2}"/>
              </a:ext>
            </a:extLst>
          </p:cNvPr>
          <p:cNvSpPr/>
          <p:nvPr/>
        </p:nvSpPr>
        <p:spPr>
          <a:xfrm>
            <a:off x="40946" y="1015111"/>
            <a:ext cx="6424147" cy="4616648"/>
          </a:xfrm>
          <a:prstGeom prst="rect">
            <a:avLst/>
          </a:prstGeom>
        </p:spPr>
        <p:txBody>
          <a:bodyPr wrap="square">
            <a:spAutoFit/>
          </a:bodyPr>
          <a:lstStyle/>
          <a:p>
            <a:pPr marL="285750" indent="-285750">
              <a:buClr>
                <a:srgbClr val="F2A841"/>
              </a:buClr>
              <a:buFont typeface="Arial" panose="020B0604020202020204" pitchFamily="34" charset="0"/>
              <a:buChar char="•"/>
            </a:pPr>
            <a:r>
              <a:rPr lang="fr-FR" b="1" dirty="0">
                <a:solidFill>
                  <a:srgbClr val="5963AB"/>
                </a:solidFill>
              </a:rPr>
              <a:t>Rentrée 2024 : Jean-Francois Delage, Maire du Kremlin-Bicêtre appose le principe de laïcité aux frontons des écoles de la Ville</a:t>
            </a:r>
          </a:p>
          <a:p>
            <a:pPr>
              <a:buClr>
                <a:srgbClr val="F2A841"/>
              </a:buClr>
            </a:pPr>
            <a:endParaRPr lang="fr-FR" dirty="0">
              <a:solidFill>
                <a:srgbClr val="5963AB"/>
              </a:solidFill>
            </a:endParaRPr>
          </a:p>
          <a:p>
            <a:pPr marL="285750" indent="-285750">
              <a:buClr>
                <a:srgbClr val="F2A841"/>
              </a:buClr>
              <a:buFont typeface="Arial" panose="020B0604020202020204" pitchFamily="34" charset="0"/>
              <a:buChar char="•"/>
            </a:pPr>
            <a:r>
              <a:rPr lang="fr-FR" b="1" dirty="0">
                <a:solidFill>
                  <a:srgbClr val="5963AB"/>
                </a:solidFill>
              </a:rPr>
              <a:t>Du 3 décembre au 15 janvier</a:t>
            </a:r>
            <a:r>
              <a:rPr lang="fr-FR" dirty="0">
                <a:solidFill>
                  <a:srgbClr val="5963AB"/>
                </a:solidFill>
              </a:rPr>
              <a:t>, la médiathèque L'Écho ouvre ses portes à une exposition exceptionnelle intitulée d'après le triplet devenu célèbre Femme, Vie, Liberté</a:t>
            </a:r>
          </a:p>
          <a:p>
            <a:pPr marL="285750" indent="-285750">
              <a:buClr>
                <a:srgbClr val="F2A841"/>
              </a:buClr>
              <a:buFont typeface="Arial" panose="020B0604020202020204" pitchFamily="34" charset="0"/>
              <a:buChar char="•"/>
            </a:pPr>
            <a:r>
              <a:rPr lang="fr-FR" b="1" dirty="0">
                <a:solidFill>
                  <a:srgbClr val="5963AB"/>
                </a:solidFill>
              </a:rPr>
              <a:t>Jeudi 5 décembre : </a:t>
            </a:r>
            <a:r>
              <a:rPr lang="fr-FR" dirty="0">
                <a:solidFill>
                  <a:srgbClr val="5963AB"/>
                </a:solidFill>
              </a:rPr>
              <a:t>soirée de vernissage de l’exposition</a:t>
            </a:r>
          </a:p>
          <a:p>
            <a:pPr>
              <a:buClr>
                <a:srgbClr val="F2A841"/>
              </a:buClr>
            </a:pPr>
            <a:endParaRPr lang="fr-FR" b="1" dirty="0">
              <a:solidFill>
                <a:srgbClr val="5963AB"/>
              </a:solidFill>
            </a:endParaRPr>
          </a:p>
          <a:p>
            <a:pPr marL="285750" indent="-285750">
              <a:buClr>
                <a:srgbClr val="F2A841"/>
              </a:buClr>
              <a:buFont typeface="Arial" panose="020B0604020202020204" pitchFamily="34" charset="0"/>
              <a:buChar char="•"/>
            </a:pPr>
            <a:r>
              <a:rPr lang="fr-FR" b="1" dirty="0">
                <a:solidFill>
                  <a:srgbClr val="5963AB"/>
                </a:solidFill>
              </a:rPr>
              <a:t>Vendredi 6 décembre à partir de 9h : </a:t>
            </a:r>
            <a:r>
              <a:rPr lang="fr-FR" dirty="0">
                <a:solidFill>
                  <a:srgbClr val="5963AB"/>
                </a:solidFill>
              </a:rPr>
              <a:t>Journée dédiée aux scolaires </a:t>
            </a:r>
            <a:br>
              <a:rPr lang="fr-FR" dirty="0">
                <a:solidFill>
                  <a:srgbClr val="5963AB"/>
                </a:solidFill>
              </a:rPr>
            </a:br>
            <a:r>
              <a:rPr lang="fr-FR" dirty="0">
                <a:solidFill>
                  <a:srgbClr val="5963AB"/>
                </a:solidFill>
              </a:rPr>
              <a:t>Une projection-débat est organisée pour les scolaires autour du documentaire  Femme, Vie, Liberté - Une révolution iranienne de Claire Billet. </a:t>
            </a:r>
          </a:p>
          <a:p>
            <a:pPr>
              <a:buClr>
                <a:srgbClr val="F2A841"/>
              </a:buClr>
            </a:pPr>
            <a:endParaRPr lang="fr-FR" b="1" dirty="0">
              <a:solidFill>
                <a:srgbClr val="5963AB"/>
              </a:solidFill>
            </a:endParaRPr>
          </a:p>
          <a:p>
            <a:pPr marL="285750" indent="-285750">
              <a:buClr>
                <a:srgbClr val="F2A841"/>
              </a:buClr>
              <a:buFont typeface="Arial" panose="020B0604020202020204" pitchFamily="34" charset="0"/>
              <a:buChar char="•"/>
            </a:pPr>
            <a:r>
              <a:rPr lang="pt-BR" b="1" dirty="0">
                <a:solidFill>
                  <a:srgbClr val="5963AB"/>
                </a:solidFill>
              </a:rPr>
              <a:t>Samedi 7 décembre de 10h à 12h et de 14h à 16h </a:t>
            </a:r>
            <a:r>
              <a:rPr lang="pt-BR" dirty="0">
                <a:solidFill>
                  <a:srgbClr val="5963AB"/>
                </a:solidFill>
              </a:rPr>
              <a:t>: initiation au dessin de presse à la Médiathèque l’Echo</a:t>
            </a:r>
          </a:p>
          <a:p>
            <a:pPr>
              <a:buClr>
                <a:srgbClr val="F2A841"/>
              </a:buClr>
            </a:pPr>
            <a:r>
              <a:rPr lang="pt-BR" dirty="0">
                <a:solidFill>
                  <a:srgbClr val="5963AB"/>
                </a:solidFill>
              </a:rPr>
              <a:t>      Rencontrez le grand maitre international féminin d’échec Mitra Hejazipour</a:t>
            </a:r>
          </a:p>
          <a:p>
            <a:pPr>
              <a:buClr>
                <a:srgbClr val="F2A841"/>
              </a:buClr>
            </a:pPr>
            <a:r>
              <a:rPr lang="fr-FR" dirty="0">
                <a:solidFill>
                  <a:srgbClr val="5963AB"/>
                </a:solidFill>
              </a:rPr>
              <a:t>      Ciné-débat autour du documentaire  Femme, Vie, Liberté - Une révolution </a:t>
            </a:r>
          </a:p>
          <a:p>
            <a:pPr>
              <a:buClr>
                <a:srgbClr val="F2A841"/>
              </a:buClr>
            </a:pPr>
            <a:r>
              <a:rPr lang="fr-FR" dirty="0">
                <a:solidFill>
                  <a:srgbClr val="5963AB"/>
                </a:solidFill>
              </a:rPr>
              <a:t>      iranienne de Claire Billet. </a:t>
            </a:r>
          </a:p>
          <a:p>
            <a:endParaRPr lang="pt-BR" dirty="0">
              <a:solidFill>
                <a:srgbClr val="5963AB"/>
              </a:solidFill>
            </a:endParaRPr>
          </a:p>
          <a:p>
            <a:endParaRPr lang="pt-BR" dirty="0">
              <a:solidFill>
                <a:srgbClr val="5963AB"/>
              </a:solidFill>
            </a:endParaRPr>
          </a:p>
          <a:p>
            <a:pPr marL="285750" indent="-285750">
              <a:buFont typeface="Arial" panose="020B0604020202020204" pitchFamily="34" charset="0"/>
              <a:buChar char="•"/>
            </a:pPr>
            <a:endParaRPr lang="pt-BR" dirty="0">
              <a:solidFill>
                <a:srgbClr val="5963AB"/>
              </a:solidFill>
            </a:endParaRPr>
          </a:p>
        </p:txBody>
      </p:sp>
    </p:spTree>
    <p:extLst>
      <p:ext uri="{BB962C8B-B14F-4D97-AF65-F5344CB8AC3E}">
        <p14:creationId xmlns:p14="http://schemas.microsoft.com/office/powerpoint/2010/main" val="1298427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497"/>
        <p:cNvGrpSpPr/>
        <p:nvPr/>
      </p:nvGrpSpPr>
      <p:grpSpPr>
        <a:xfrm>
          <a:off x="0" y="0"/>
          <a:ext cx="0" cy="0"/>
          <a:chOff x="0" y="0"/>
          <a:chExt cx="0" cy="0"/>
        </a:xfrm>
      </p:grpSpPr>
      <p:sp>
        <p:nvSpPr>
          <p:cNvPr id="498" name="Google Shape;498;p46"/>
          <p:cNvSpPr txBox="1">
            <a:spLocks noGrp="1"/>
          </p:cNvSpPr>
          <p:nvPr>
            <p:ph type="ctrTitle"/>
          </p:nvPr>
        </p:nvSpPr>
        <p:spPr>
          <a:xfrm>
            <a:off x="2329253" y="1743232"/>
            <a:ext cx="6481242" cy="1905600"/>
          </a:xfrm>
          <a:prstGeom prst="rect">
            <a:avLst/>
          </a:prstGeom>
        </p:spPr>
        <p:txBody>
          <a:bodyPr spcFirstLastPara="1" wrap="square" lIns="91425" tIns="91425" rIns="91425" bIns="91425" anchor="ctr" anchorCtr="0">
            <a:noAutofit/>
          </a:bodyPr>
          <a:lstStyle/>
          <a:p>
            <a:pPr marL="0" lvl="0" indent="0" algn="l"/>
            <a:r>
              <a:rPr lang="fr-FR" sz="4800" dirty="0">
                <a:solidFill>
                  <a:srgbClr val="F2A841"/>
                </a:solidFill>
                <a:latin typeface="Merienda One" panose="02000000000000000000" pitchFamily="2" charset="0"/>
                <a:cs typeface="Merienda One" panose="020B0604020202020204" charset="0"/>
              </a:rPr>
              <a:t>Projet de tiers-lieu Sembat</a:t>
            </a:r>
          </a:p>
        </p:txBody>
      </p:sp>
      <p:grpSp>
        <p:nvGrpSpPr>
          <p:cNvPr id="2" name="Groupe 1"/>
          <p:cNvGrpSpPr/>
          <p:nvPr/>
        </p:nvGrpSpPr>
        <p:grpSpPr>
          <a:xfrm>
            <a:off x="0" y="3903577"/>
            <a:ext cx="3794733" cy="1300750"/>
            <a:chOff x="0" y="3903577"/>
            <a:chExt cx="3794733" cy="1300750"/>
          </a:xfrm>
        </p:grpSpPr>
        <p:sp>
          <p:nvSpPr>
            <p:cNvPr id="500"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sp>
        <p:nvSpPr>
          <p:cNvPr id="7" name="Google Shape;500;p46"/>
          <p:cNvSpPr/>
          <p:nvPr/>
        </p:nvSpPr>
        <p:spPr>
          <a:xfrm rot="10800000">
            <a:off x="5349267" y="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9" name="Google Shape;501;p46"/>
          <p:cNvSpPr/>
          <p:nvPr/>
        </p:nvSpPr>
        <p:spPr>
          <a:xfrm>
            <a:off x="7460633" y="-5079"/>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10" name="Google Shape;541;p51"/>
          <p:cNvSpPr/>
          <p:nvPr/>
        </p:nvSpPr>
        <p:spPr>
          <a:xfrm>
            <a:off x="295750" y="1663170"/>
            <a:ext cx="1901249" cy="1858704"/>
          </a:xfrm>
          <a:custGeom>
            <a:avLst/>
            <a:gdLst/>
            <a:ahLst/>
            <a:cxnLst/>
            <a:rect l="l" t="t" r="r" b="b"/>
            <a:pathLst>
              <a:path w="5005" h="4893" extrusionOk="0">
                <a:moveTo>
                  <a:pt x="2265" y="0"/>
                </a:moveTo>
                <a:cubicBezTo>
                  <a:pt x="2132" y="0"/>
                  <a:pt x="1999" y="11"/>
                  <a:pt x="1869" y="32"/>
                </a:cubicBezTo>
                <a:cubicBezTo>
                  <a:pt x="1662" y="72"/>
                  <a:pt x="1461" y="146"/>
                  <a:pt x="1273" y="246"/>
                </a:cubicBezTo>
                <a:cubicBezTo>
                  <a:pt x="1086" y="347"/>
                  <a:pt x="918" y="474"/>
                  <a:pt x="771" y="621"/>
                </a:cubicBezTo>
                <a:cubicBezTo>
                  <a:pt x="617" y="769"/>
                  <a:pt x="476" y="929"/>
                  <a:pt x="362" y="1104"/>
                </a:cubicBezTo>
                <a:cubicBezTo>
                  <a:pt x="262" y="1278"/>
                  <a:pt x="182" y="1465"/>
                  <a:pt x="128" y="1653"/>
                </a:cubicBezTo>
                <a:cubicBezTo>
                  <a:pt x="68" y="1847"/>
                  <a:pt x="28" y="2041"/>
                  <a:pt x="7" y="2242"/>
                </a:cubicBezTo>
                <a:cubicBezTo>
                  <a:pt x="1" y="2436"/>
                  <a:pt x="14" y="2637"/>
                  <a:pt x="54" y="2832"/>
                </a:cubicBezTo>
                <a:cubicBezTo>
                  <a:pt x="88" y="3026"/>
                  <a:pt x="141" y="3220"/>
                  <a:pt x="222" y="3401"/>
                </a:cubicBezTo>
                <a:cubicBezTo>
                  <a:pt x="309" y="3582"/>
                  <a:pt x="409" y="3749"/>
                  <a:pt x="537" y="3903"/>
                </a:cubicBezTo>
                <a:cubicBezTo>
                  <a:pt x="657" y="4057"/>
                  <a:pt x="798" y="4191"/>
                  <a:pt x="952" y="4319"/>
                </a:cubicBezTo>
                <a:cubicBezTo>
                  <a:pt x="1106" y="4452"/>
                  <a:pt x="1280" y="4566"/>
                  <a:pt x="1468" y="4660"/>
                </a:cubicBezTo>
                <a:cubicBezTo>
                  <a:pt x="1648" y="4747"/>
                  <a:pt x="1849" y="4814"/>
                  <a:pt x="2050" y="4854"/>
                </a:cubicBezTo>
                <a:cubicBezTo>
                  <a:pt x="2199" y="4879"/>
                  <a:pt x="2352" y="4893"/>
                  <a:pt x="2506" y="4893"/>
                </a:cubicBezTo>
                <a:cubicBezTo>
                  <a:pt x="2559" y="4893"/>
                  <a:pt x="2613" y="4891"/>
                  <a:pt x="2667" y="4888"/>
                </a:cubicBezTo>
                <a:cubicBezTo>
                  <a:pt x="2874" y="4868"/>
                  <a:pt x="3075" y="4828"/>
                  <a:pt x="3269" y="4761"/>
                </a:cubicBezTo>
                <a:cubicBezTo>
                  <a:pt x="3464" y="4707"/>
                  <a:pt x="3658" y="4627"/>
                  <a:pt x="3839" y="4526"/>
                </a:cubicBezTo>
                <a:cubicBezTo>
                  <a:pt x="4013" y="4426"/>
                  <a:pt x="4174" y="4298"/>
                  <a:pt x="4321" y="4151"/>
                </a:cubicBezTo>
                <a:cubicBezTo>
                  <a:pt x="4468" y="4004"/>
                  <a:pt x="4596" y="3843"/>
                  <a:pt x="4703" y="3669"/>
                </a:cubicBezTo>
                <a:cubicBezTo>
                  <a:pt x="4803" y="3488"/>
                  <a:pt x="4877" y="3294"/>
                  <a:pt x="4930" y="3093"/>
                </a:cubicBezTo>
                <a:cubicBezTo>
                  <a:pt x="4977" y="2885"/>
                  <a:pt x="5004" y="2671"/>
                  <a:pt x="4997" y="2456"/>
                </a:cubicBezTo>
                <a:cubicBezTo>
                  <a:pt x="4984" y="2249"/>
                  <a:pt x="4944" y="2035"/>
                  <a:pt x="4877" y="1834"/>
                </a:cubicBezTo>
                <a:cubicBezTo>
                  <a:pt x="4810" y="1633"/>
                  <a:pt x="4723" y="1438"/>
                  <a:pt x="4616" y="1258"/>
                </a:cubicBezTo>
                <a:cubicBezTo>
                  <a:pt x="4502" y="1077"/>
                  <a:pt x="4368" y="909"/>
                  <a:pt x="4214" y="762"/>
                </a:cubicBezTo>
                <a:cubicBezTo>
                  <a:pt x="4060" y="621"/>
                  <a:pt x="3886" y="494"/>
                  <a:pt x="3705" y="387"/>
                </a:cubicBezTo>
                <a:cubicBezTo>
                  <a:pt x="3517" y="286"/>
                  <a:pt x="3323" y="199"/>
                  <a:pt x="3122" y="139"/>
                </a:cubicBezTo>
                <a:cubicBezTo>
                  <a:pt x="2921" y="72"/>
                  <a:pt x="2713" y="32"/>
                  <a:pt x="2506" y="12"/>
                </a:cubicBezTo>
                <a:cubicBezTo>
                  <a:pt x="2425" y="4"/>
                  <a:pt x="2345" y="0"/>
                  <a:pt x="2265" y="0"/>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36F26"/>
              </a:solidFill>
            </a:endParaRPr>
          </a:p>
        </p:txBody>
      </p:sp>
      <p:sp>
        <p:nvSpPr>
          <p:cNvPr id="11" name="Google Shape;543;p51"/>
          <p:cNvSpPr txBox="1">
            <a:spLocks/>
          </p:cNvSpPr>
          <p:nvPr/>
        </p:nvSpPr>
        <p:spPr>
          <a:xfrm>
            <a:off x="363925" y="1948422"/>
            <a:ext cx="1672800" cy="128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8000" dirty="0">
                <a:solidFill>
                  <a:schemeClr val="bg1"/>
                </a:solidFill>
                <a:latin typeface="Merienda One" panose="020B0604020202020204" charset="0"/>
              </a:rPr>
              <a:t>6</a:t>
            </a:r>
          </a:p>
        </p:txBody>
      </p:sp>
    </p:spTree>
    <p:extLst>
      <p:ext uri="{BB962C8B-B14F-4D97-AF65-F5344CB8AC3E}">
        <p14:creationId xmlns:p14="http://schemas.microsoft.com/office/powerpoint/2010/main" val="2225239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497"/>
        <p:cNvGrpSpPr/>
        <p:nvPr/>
      </p:nvGrpSpPr>
      <p:grpSpPr>
        <a:xfrm>
          <a:off x="0" y="0"/>
          <a:ext cx="0" cy="0"/>
          <a:chOff x="0" y="0"/>
          <a:chExt cx="0" cy="0"/>
        </a:xfrm>
      </p:grpSpPr>
      <p:sp>
        <p:nvSpPr>
          <p:cNvPr id="498" name="Google Shape;498;p46"/>
          <p:cNvSpPr txBox="1">
            <a:spLocks noGrp="1"/>
          </p:cNvSpPr>
          <p:nvPr>
            <p:ph type="ctrTitle"/>
          </p:nvPr>
        </p:nvSpPr>
        <p:spPr>
          <a:xfrm>
            <a:off x="72856" y="219662"/>
            <a:ext cx="6481242" cy="609219"/>
          </a:xfrm>
          <a:prstGeom prst="rect">
            <a:avLst/>
          </a:prstGeom>
        </p:spPr>
        <p:txBody>
          <a:bodyPr spcFirstLastPara="1" wrap="square" lIns="91425" tIns="91425" rIns="91425" bIns="91425" anchor="ctr" anchorCtr="0">
            <a:noAutofit/>
          </a:bodyPr>
          <a:lstStyle/>
          <a:p>
            <a:pPr marL="0" lvl="0" indent="0" algn="l"/>
            <a:r>
              <a:rPr lang="fr-FR" sz="2800" dirty="0">
                <a:solidFill>
                  <a:srgbClr val="F2A841"/>
                </a:solidFill>
                <a:latin typeface="Merienda One" panose="02000000000000000000" pitchFamily="2" charset="0"/>
                <a:cs typeface="Merienda One" panose="020B0604020202020204" charset="0"/>
              </a:rPr>
              <a:t>Projet de tiers-lieu Sembat</a:t>
            </a:r>
          </a:p>
        </p:txBody>
      </p:sp>
      <p:sp>
        <p:nvSpPr>
          <p:cNvPr id="7" name="Google Shape;500;p46"/>
          <p:cNvSpPr/>
          <p:nvPr/>
        </p:nvSpPr>
        <p:spPr>
          <a:xfrm rot="10800000">
            <a:off x="5349266" y="0"/>
            <a:ext cx="3794733" cy="1003452"/>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01;p46"/>
          <p:cNvSpPr/>
          <p:nvPr/>
        </p:nvSpPr>
        <p:spPr>
          <a:xfrm>
            <a:off x="7460633" y="-5079"/>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3" name="Rectangle 2"/>
          <p:cNvSpPr/>
          <p:nvPr/>
        </p:nvSpPr>
        <p:spPr>
          <a:xfrm>
            <a:off x="149365" y="942492"/>
            <a:ext cx="8921778" cy="2098523"/>
          </a:xfrm>
          <a:prstGeom prst="rect">
            <a:avLst/>
          </a:prstGeom>
        </p:spPr>
        <p:txBody>
          <a:bodyPr wrap="square">
            <a:spAutoFit/>
          </a:bodyPr>
          <a:lstStyle/>
          <a:p>
            <a:pPr>
              <a:lnSpc>
                <a:spcPct val="107000"/>
              </a:lnSpc>
              <a:spcAft>
                <a:spcPts val="800"/>
              </a:spcAft>
            </a:pPr>
            <a:r>
              <a:rPr lang="fr-FR" i="1" dirty="0">
                <a:solidFill>
                  <a:srgbClr val="5963AB"/>
                </a:solidFill>
                <a:latin typeface="+mj-lt"/>
                <a:ea typeface="Calibri" panose="020F0502020204030204" pitchFamily="34" charset="0"/>
                <a:cs typeface="Times New Roman" panose="02020603050405020304" pitchFamily="18" charset="0"/>
              </a:rPr>
              <a:t>« Un tiers-lieu est un espace accessible à toutes et tous, dédié aux rencontres, au partage de compétences et à la tenue d’activités pérennes ou ponctuelles. En ce sens, les espaces de </a:t>
            </a:r>
            <a:r>
              <a:rPr lang="fr-FR" i="1" dirty="0" err="1">
                <a:solidFill>
                  <a:srgbClr val="5963AB"/>
                </a:solidFill>
                <a:latin typeface="+mj-lt"/>
                <a:ea typeface="Calibri" panose="020F0502020204030204" pitchFamily="34" charset="0"/>
                <a:cs typeface="Times New Roman" panose="02020603050405020304" pitchFamily="18" charset="0"/>
              </a:rPr>
              <a:t>coworking</a:t>
            </a:r>
            <a:r>
              <a:rPr lang="fr-FR" i="1" dirty="0">
                <a:solidFill>
                  <a:srgbClr val="5963AB"/>
                </a:solidFill>
                <a:latin typeface="+mj-lt"/>
                <a:ea typeface="Calibri" panose="020F0502020204030204" pitchFamily="34" charset="0"/>
                <a:cs typeface="Times New Roman" panose="02020603050405020304" pitchFamily="18" charset="0"/>
              </a:rPr>
              <a:t> ou de </a:t>
            </a:r>
            <a:r>
              <a:rPr lang="fr-FR" i="1" dirty="0" err="1">
                <a:solidFill>
                  <a:srgbClr val="5963AB"/>
                </a:solidFill>
                <a:latin typeface="+mj-lt"/>
                <a:ea typeface="Calibri" panose="020F0502020204030204" pitchFamily="34" charset="0"/>
                <a:cs typeface="Times New Roman" panose="02020603050405020304" pitchFamily="18" charset="0"/>
              </a:rPr>
              <a:t>coliving</a:t>
            </a:r>
            <a:r>
              <a:rPr lang="fr-FR" i="1" dirty="0">
                <a:solidFill>
                  <a:srgbClr val="5963AB"/>
                </a:solidFill>
                <a:latin typeface="+mj-lt"/>
                <a:ea typeface="Calibri" panose="020F0502020204030204" pitchFamily="34" charset="0"/>
                <a:cs typeface="Times New Roman" panose="02020603050405020304" pitchFamily="18" charset="0"/>
              </a:rPr>
              <a:t> ne peuvent jouer le rôle de tiers-lieu qu’à partir du moment où ils sont ouverts à tous et créent des opportunités de rencontre et de synergies entre les usagers. (...) Un tiers-lieu est avant tout le reflet d’un territoire et de ses besoins. </a:t>
            </a:r>
            <a:r>
              <a:rPr lang="fr-FR" dirty="0">
                <a:solidFill>
                  <a:srgbClr val="5963AB"/>
                </a:solidFill>
                <a:latin typeface="+mj-lt"/>
                <a:ea typeface="Calibri" panose="020F0502020204030204" pitchFamily="34" charset="0"/>
                <a:cs typeface="Times New Roman" panose="02020603050405020304" pitchFamily="18" charset="0"/>
              </a:rPr>
              <a:t>»</a:t>
            </a:r>
          </a:p>
          <a:p>
            <a:pPr>
              <a:lnSpc>
                <a:spcPct val="107000"/>
              </a:lnSpc>
              <a:spcAft>
                <a:spcPts val="800"/>
              </a:spcAft>
            </a:pPr>
            <a:r>
              <a:rPr lang="fr-FR" dirty="0">
                <a:solidFill>
                  <a:srgbClr val="5963AB"/>
                </a:solidFill>
                <a:latin typeface="+mj-lt"/>
                <a:ea typeface="Calibri" panose="020F0502020204030204" pitchFamily="34" charset="0"/>
                <a:cs typeface="Times New Roman" panose="02020603050405020304" pitchFamily="18" charset="0"/>
              </a:rPr>
              <a:t> </a:t>
            </a:r>
            <a:r>
              <a:rPr lang="fr-FR" sz="1200" dirty="0">
                <a:solidFill>
                  <a:srgbClr val="5963AB"/>
                </a:solidFill>
                <a:latin typeface="+mj-lt"/>
                <a:ea typeface="Calibri" panose="020F0502020204030204" pitchFamily="34" charset="0"/>
                <a:cs typeface="Times New Roman" panose="02020603050405020304" pitchFamily="18" charset="0"/>
              </a:rPr>
              <a:t>Territoires solidaires, Guide pratique d’innovation collective, 2022 (Ouvrage co-écrit par La Croix-Rouge française, l’Avise, AG2R LA MONDIALE, Bleu Blanc Zèbre, Croix-Rouge Insertion, Familles Rurales, </a:t>
            </a:r>
            <a:r>
              <a:rPr lang="fr-FR" sz="1200" dirty="0" err="1">
                <a:solidFill>
                  <a:srgbClr val="5963AB"/>
                </a:solidFill>
                <a:latin typeface="+mj-lt"/>
                <a:ea typeface="Calibri" panose="020F0502020204030204" pitchFamily="34" charset="0"/>
                <a:cs typeface="Times New Roman" panose="02020603050405020304" pitchFamily="18" charset="0"/>
              </a:rPr>
              <a:t>Kawaa</a:t>
            </a:r>
            <a:r>
              <a:rPr lang="fr-FR" sz="1200" dirty="0">
                <a:solidFill>
                  <a:srgbClr val="5963AB"/>
                </a:solidFill>
                <a:latin typeface="+mj-lt"/>
                <a:ea typeface="Calibri" panose="020F0502020204030204" pitchFamily="34" charset="0"/>
                <a:cs typeface="Times New Roman" panose="02020603050405020304" pitchFamily="18" charset="0"/>
              </a:rPr>
              <a:t>, Yes </a:t>
            </a:r>
            <a:r>
              <a:rPr lang="fr-FR" sz="1200" dirty="0" err="1">
                <a:solidFill>
                  <a:srgbClr val="5963AB"/>
                </a:solidFill>
                <a:latin typeface="+mj-lt"/>
                <a:ea typeface="Calibri" panose="020F0502020204030204" pitchFamily="34" charset="0"/>
                <a:cs typeface="Times New Roman" panose="02020603050405020304" pitchFamily="18" charset="0"/>
              </a:rPr>
              <a:t>We</a:t>
            </a:r>
            <a:r>
              <a:rPr lang="fr-FR" sz="1200" dirty="0">
                <a:solidFill>
                  <a:srgbClr val="5963AB"/>
                </a:solidFill>
                <a:latin typeface="+mj-lt"/>
                <a:ea typeface="Calibri" panose="020F0502020204030204" pitchFamily="34" charset="0"/>
                <a:cs typeface="Times New Roman" panose="02020603050405020304" pitchFamily="18" charset="0"/>
              </a:rPr>
              <a:t> Camp)</a:t>
            </a:r>
            <a:r>
              <a:rPr lang="fr-FR" sz="1200" b="1" dirty="0">
                <a:solidFill>
                  <a:srgbClr val="5963AB"/>
                </a:solidFill>
                <a:latin typeface="+mj-lt"/>
                <a:ea typeface="Calibri" panose="020F0502020204030204" pitchFamily="34" charset="0"/>
                <a:cs typeface="Times New Roman" panose="02020603050405020304" pitchFamily="18" charset="0"/>
              </a:rPr>
              <a:t>.</a:t>
            </a:r>
            <a:endParaRPr lang="fr-FR" sz="1200" dirty="0">
              <a:solidFill>
                <a:srgbClr val="5963AB"/>
              </a:solidFill>
              <a:latin typeface="+mj-lt"/>
              <a:ea typeface="Calibri" panose="020F0502020204030204" pitchFamily="34" charset="0"/>
              <a:cs typeface="Times New Roman" panose="02020603050405020304" pitchFamily="18" charset="0"/>
            </a:endParaRPr>
          </a:p>
          <a:p>
            <a:pPr>
              <a:lnSpc>
                <a:spcPct val="107000"/>
              </a:lnSpc>
              <a:spcAft>
                <a:spcPts val="800"/>
              </a:spcAft>
            </a:pPr>
            <a:endParaRPr lang="fr-FR" dirty="0">
              <a:solidFill>
                <a:srgbClr val="5963AB"/>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age 11"/>
          <p:cNvPicPr/>
          <p:nvPr/>
        </p:nvPicPr>
        <p:blipFill rotWithShape="1">
          <a:blip r:embed="rId3"/>
          <a:srcRect l="12831" t="12699" r="13756" b="22723"/>
          <a:stretch/>
        </p:blipFill>
        <p:spPr bwMode="auto">
          <a:xfrm>
            <a:off x="2499617" y="2843631"/>
            <a:ext cx="4647995" cy="2299869"/>
          </a:xfrm>
          <a:prstGeom prst="rect">
            <a:avLst/>
          </a:prstGeom>
          <a:ln>
            <a:noFill/>
          </a:ln>
          <a:extLst>
            <a:ext uri="{53640926-AAD7-44D8-BBD7-CCE9431645EC}">
              <a14:shadowObscured xmlns:a14="http://schemas.microsoft.com/office/drawing/2010/main"/>
            </a:ext>
          </a:extLst>
        </p:spPr>
      </p:pic>
      <p:sp>
        <p:nvSpPr>
          <p:cNvPr id="2" name="Rectangle 1">
            <a:extLst>
              <a:ext uri="{FF2B5EF4-FFF2-40B4-BE49-F238E27FC236}">
                <a16:creationId xmlns="" xmlns:a16="http://schemas.microsoft.com/office/drawing/2014/main" id="{423C7D7A-B26F-4DDC-B934-EDAB21B238E2}"/>
              </a:ext>
            </a:extLst>
          </p:cNvPr>
          <p:cNvSpPr/>
          <p:nvPr/>
        </p:nvSpPr>
        <p:spPr>
          <a:xfrm>
            <a:off x="174456" y="2990004"/>
            <a:ext cx="2412948" cy="1561261"/>
          </a:xfrm>
          <a:prstGeom prst="rect">
            <a:avLst/>
          </a:prstGeom>
        </p:spPr>
        <p:txBody>
          <a:bodyPr wrap="square">
            <a:spAutoFit/>
          </a:bodyPr>
          <a:lstStyle/>
          <a:p>
            <a:pPr>
              <a:lnSpc>
                <a:spcPct val="107000"/>
              </a:lnSpc>
              <a:spcAft>
                <a:spcPts val="800"/>
              </a:spcAft>
            </a:pPr>
            <a:r>
              <a:rPr lang="fr-FR" dirty="0">
                <a:solidFill>
                  <a:srgbClr val="5963AB"/>
                </a:solidFill>
                <a:ea typeface="Calibri" panose="020F0502020204030204" pitchFamily="34" charset="0"/>
                <a:cs typeface="Times New Roman" panose="02020603050405020304" pitchFamily="18" charset="0"/>
              </a:rPr>
              <a:t>La Ville a identifié un site sur lequel ouvrira un tiers-lieu dans une démarche d’urbanisme transitoire : </a:t>
            </a:r>
          </a:p>
          <a:p>
            <a:pPr>
              <a:lnSpc>
                <a:spcPct val="107000"/>
              </a:lnSpc>
              <a:spcAft>
                <a:spcPts val="800"/>
              </a:spcAft>
            </a:pPr>
            <a:r>
              <a:rPr lang="fr-FR" dirty="0">
                <a:solidFill>
                  <a:srgbClr val="5963AB"/>
                </a:solidFill>
                <a:ea typeface="Calibri" panose="020F0502020204030204" pitchFamily="34" charset="0"/>
                <a:cs typeface="Times New Roman" panose="02020603050405020304" pitchFamily="18" charset="0"/>
              </a:rPr>
              <a:t>Haut-Bicêtre 49 rue Marcel </a:t>
            </a:r>
            <a:r>
              <a:rPr lang="fr-FR" dirty="0" err="1">
                <a:solidFill>
                  <a:srgbClr val="5963AB"/>
                </a:solidFill>
                <a:ea typeface="Calibri" panose="020F0502020204030204" pitchFamily="34" charset="0"/>
                <a:cs typeface="Times New Roman" panose="02020603050405020304" pitchFamily="18" charset="0"/>
              </a:rPr>
              <a:t>Sembat</a:t>
            </a:r>
            <a:r>
              <a:rPr lang="fr-FR" dirty="0">
                <a:solidFill>
                  <a:srgbClr val="5963AB"/>
                </a:solidFill>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725130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497"/>
        <p:cNvGrpSpPr/>
        <p:nvPr/>
      </p:nvGrpSpPr>
      <p:grpSpPr>
        <a:xfrm>
          <a:off x="0" y="0"/>
          <a:ext cx="0" cy="0"/>
          <a:chOff x="0" y="0"/>
          <a:chExt cx="0" cy="0"/>
        </a:xfrm>
      </p:grpSpPr>
      <p:sp>
        <p:nvSpPr>
          <p:cNvPr id="498" name="Google Shape;498;p46"/>
          <p:cNvSpPr txBox="1">
            <a:spLocks noGrp="1"/>
          </p:cNvSpPr>
          <p:nvPr>
            <p:ph type="ctrTitle"/>
          </p:nvPr>
        </p:nvSpPr>
        <p:spPr>
          <a:xfrm>
            <a:off x="72856" y="219662"/>
            <a:ext cx="6481242" cy="609219"/>
          </a:xfrm>
          <a:prstGeom prst="rect">
            <a:avLst/>
          </a:prstGeom>
        </p:spPr>
        <p:txBody>
          <a:bodyPr spcFirstLastPara="1" wrap="square" lIns="91425" tIns="91425" rIns="91425" bIns="91425" anchor="ctr" anchorCtr="0">
            <a:noAutofit/>
          </a:bodyPr>
          <a:lstStyle/>
          <a:p>
            <a:pPr marL="0" lvl="0" indent="0" algn="l"/>
            <a:r>
              <a:rPr lang="fr-FR" sz="2800" dirty="0">
                <a:solidFill>
                  <a:srgbClr val="F2A841"/>
                </a:solidFill>
                <a:latin typeface="Merienda One" panose="02000000000000000000" pitchFamily="2" charset="0"/>
                <a:cs typeface="Merienda One" panose="020B0604020202020204" charset="0"/>
              </a:rPr>
              <a:t>Projet de tiers-lieu Sembat</a:t>
            </a:r>
          </a:p>
        </p:txBody>
      </p:sp>
      <p:sp>
        <p:nvSpPr>
          <p:cNvPr id="7" name="Google Shape;500;p46"/>
          <p:cNvSpPr/>
          <p:nvPr/>
        </p:nvSpPr>
        <p:spPr>
          <a:xfrm rot="10800000">
            <a:off x="5349267" y="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9" name="Google Shape;501;p46"/>
          <p:cNvSpPr/>
          <p:nvPr/>
        </p:nvSpPr>
        <p:spPr>
          <a:xfrm>
            <a:off x="7460633" y="-5079"/>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3" name="Rectangle 2"/>
          <p:cNvSpPr/>
          <p:nvPr/>
        </p:nvSpPr>
        <p:spPr>
          <a:xfrm>
            <a:off x="72856" y="828881"/>
            <a:ext cx="8921778" cy="2031325"/>
          </a:xfrm>
          <a:prstGeom prst="rect">
            <a:avLst/>
          </a:prstGeom>
        </p:spPr>
        <p:txBody>
          <a:bodyPr wrap="square">
            <a:spAutoFit/>
          </a:bodyPr>
          <a:lstStyle/>
          <a:p>
            <a:r>
              <a:rPr lang="fr-FR" u="sng" dirty="0">
                <a:solidFill>
                  <a:srgbClr val="5963AB"/>
                </a:solidFill>
              </a:rPr>
              <a:t>Objectifs du tiers-lieu</a:t>
            </a:r>
            <a:r>
              <a:rPr lang="fr-FR" dirty="0">
                <a:solidFill>
                  <a:srgbClr val="5963AB"/>
                </a:solidFill>
              </a:rPr>
              <a:t> : </a:t>
            </a:r>
          </a:p>
          <a:p>
            <a:pPr marL="285750" indent="-285750">
              <a:buFontTx/>
              <a:buChar char="-"/>
            </a:pPr>
            <a:r>
              <a:rPr lang="fr-FR" dirty="0">
                <a:solidFill>
                  <a:srgbClr val="5963AB"/>
                </a:solidFill>
              </a:rPr>
              <a:t>Mettre à profit le foncier vide en zone urbaine dense ; </a:t>
            </a:r>
          </a:p>
          <a:p>
            <a:pPr marL="285750" indent="-285750">
              <a:buFontTx/>
              <a:buChar char="-"/>
            </a:pPr>
            <a:r>
              <a:rPr lang="fr-FR" dirty="0">
                <a:solidFill>
                  <a:srgbClr val="5963AB"/>
                </a:solidFill>
              </a:rPr>
              <a:t>Explorer une nouvelle dimension de l’écologie populaire ; </a:t>
            </a:r>
          </a:p>
          <a:p>
            <a:pPr marL="285750" indent="-285750">
              <a:buFontTx/>
              <a:buChar char="-"/>
            </a:pPr>
            <a:r>
              <a:rPr lang="fr-FR" dirty="0">
                <a:solidFill>
                  <a:srgbClr val="5963AB"/>
                </a:solidFill>
              </a:rPr>
              <a:t>Renforcer le tissu associatif et solidaire local ; </a:t>
            </a:r>
          </a:p>
          <a:p>
            <a:pPr marL="285750" indent="-285750">
              <a:buFontTx/>
              <a:buChar char="-"/>
            </a:pPr>
            <a:r>
              <a:rPr lang="fr-FR" dirty="0">
                <a:solidFill>
                  <a:srgbClr val="5963AB"/>
                </a:solidFill>
              </a:rPr>
              <a:t>Favoriser l’attractivité et le dynamisme économique ;</a:t>
            </a:r>
          </a:p>
          <a:p>
            <a:pPr marL="285750" indent="-285750">
              <a:buFontTx/>
              <a:buChar char="-"/>
            </a:pPr>
            <a:r>
              <a:rPr lang="fr-FR" dirty="0">
                <a:solidFill>
                  <a:srgbClr val="5963AB"/>
                </a:solidFill>
              </a:rPr>
              <a:t>Lutter contre l’</a:t>
            </a:r>
            <a:r>
              <a:rPr lang="fr-FR" dirty="0" err="1">
                <a:solidFill>
                  <a:srgbClr val="5963AB"/>
                </a:solidFill>
              </a:rPr>
              <a:t>illectronisme</a:t>
            </a:r>
            <a:r>
              <a:rPr lang="fr-FR" dirty="0">
                <a:solidFill>
                  <a:srgbClr val="5963AB"/>
                </a:solidFill>
              </a:rPr>
              <a:t> et sensibiliser aux nouveaux usages du numérique</a:t>
            </a:r>
          </a:p>
          <a:p>
            <a:pPr marL="285750" indent="-285750">
              <a:buFontTx/>
              <a:buChar char="-"/>
            </a:pPr>
            <a:endParaRPr lang="fr-FR" dirty="0">
              <a:solidFill>
                <a:srgbClr val="5963AB"/>
              </a:solidFill>
            </a:endParaRPr>
          </a:p>
          <a:p>
            <a:pPr marL="285750" indent="-285750">
              <a:buFontTx/>
              <a:buChar char="-"/>
            </a:pPr>
            <a:endParaRPr lang="fr-FR" dirty="0">
              <a:solidFill>
                <a:srgbClr val="5963AB"/>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Tx/>
              <a:buChar char="-"/>
            </a:pPr>
            <a:endParaRPr lang="fr-FR" dirty="0">
              <a:solidFill>
                <a:srgbClr val="5963AB"/>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 9"/>
          <p:cNvPicPr/>
          <p:nvPr/>
        </p:nvPicPr>
        <p:blipFill rotWithShape="1">
          <a:blip r:embed="rId3"/>
          <a:srcRect l="13228" t="14110" r="14540" b="9465"/>
          <a:stretch/>
        </p:blipFill>
        <p:spPr bwMode="auto">
          <a:xfrm>
            <a:off x="4139981" y="2124553"/>
            <a:ext cx="4854653" cy="2889250"/>
          </a:xfrm>
          <a:prstGeom prst="rect">
            <a:avLst/>
          </a:prstGeom>
          <a:ln>
            <a:noFill/>
          </a:ln>
          <a:extLst>
            <a:ext uri="{53640926-AAD7-44D8-BBD7-CCE9431645EC}">
              <a14:shadowObscured xmlns:a14="http://schemas.microsoft.com/office/drawing/2010/main"/>
            </a:ext>
          </a:extLst>
        </p:spPr>
      </p:pic>
      <p:sp>
        <p:nvSpPr>
          <p:cNvPr id="4" name="ZoneTexte 3"/>
          <p:cNvSpPr txBox="1"/>
          <p:nvPr/>
        </p:nvSpPr>
        <p:spPr>
          <a:xfrm>
            <a:off x="353271" y="2050498"/>
            <a:ext cx="3506296" cy="3539430"/>
          </a:xfrm>
          <a:prstGeom prst="rect">
            <a:avLst/>
          </a:prstGeom>
          <a:noFill/>
        </p:spPr>
        <p:txBody>
          <a:bodyPr wrap="square" rtlCol="0">
            <a:spAutoFit/>
          </a:bodyPr>
          <a:lstStyle/>
          <a:p>
            <a:pPr marL="285750" indent="-285750">
              <a:buFontTx/>
              <a:buChar char="-"/>
            </a:pPr>
            <a:endParaRPr lang="fr-FR" dirty="0">
              <a:solidFill>
                <a:srgbClr val="5963AB"/>
              </a:solidFill>
            </a:endParaRPr>
          </a:p>
          <a:p>
            <a:r>
              <a:rPr lang="fr-FR" dirty="0">
                <a:solidFill>
                  <a:srgbClr val="5963AB"/>
                </a:solidFill>
                <a:ea typeface="Calibri" panose="020F0502020204030204" pitchFamily="34" charset="0"/>
                <a:cs typeface="Times New Roman" panose="02020603050405020304" pitchFamily="18" charset="0"/>
              </a:rPr>
              <a:t>Accompagnement pour l’activation de ce projet par la structure </a:t>
            </a:r>
            <a:r>
              <a:rPr lang="fr-FR" b="1" dirty="0">
                <a:solidFill>
                  <a:srgbClr val="5963AB"/>
                </a:solidFill>
                <a:ea typeface="Calibri" panose="020F0502020204030204" pitchFamily="34" charset="0"/>
                <a:cs typeface="Times New Roman" panose="02020603050405020304" pitchFamily="18" charset="0"/>
              </a:rPr>
              <a:t>YES WE CAMP</a:t>
            </a:r>
            <a:r>
              <a:rPr lang="fr-FR" dirty="0">
                <a:solidFill>
                  <a:srgbClr val="5963AB"/>
                </a:solidFill>
                <a:ea typeface="Calibri" panose="020F0502020204030204" pitchFamily="34" charset="0"/>
                <a:cs typeface="Times New Roman" panose="02020603050405020304" pitchFamily="18" charset="0"/>
              </a:rPr>
              <a:t>.</a:t>
            </a:r>
          </a:p>
          <a:p>
            <a:endParaRPr lang="fr-FR" dirty="0">
              <a:solidFill>
                <a:srgbClr val="5963AB"/>
              </a:solidFill>
              <a:ea typeface="Calibri" panose="020F0502020204030204" pitchFamily="34" charset="0"/>
              <a:cs typeface="Times New Roman" panose="02020603050405020304" pitchFamily="18" charset="0"/>
            </a:endParaRPr>
          </a:p>
          <a:p>
            <a:r>
              <a:rPr lang="fr-FR" u="sng" dirty="0">
                <a:solidFill>
                  <a:srgbClr val="5963AB"/>
                </a:solidFill>
                <a:ea typeface="Calibri" panose="020F0502020204030204" pitchFamily="34" charset="0"/>
                <a:cs typeface="Times New Roman" panose="02020603050405020304" pitchFamily="18" charset="0"/>
              </a:rPr>
              <a:t>Usages rendus possibles </a:t>
            </a:r>
            <a:r>
              <a:rPr lang="fr-FR" dirty="0">
                <a:solidFill>
                  <a:srgbClr val="5963AB"/>
                </a:solidFill>
                <a:ea typeface="Calibri" panose="020F0502020204030204" pitchFamily="34" charset="0"/>
                <a:cs typeface="Times New Roman" panose="02020603050405020304" pitchFamily="18" charset="0"/>
              </a:rPr>
              <a:t>: </a:t>
            </a:r>
          </a:p>
          <a:p>
            <a:endParaRPr lang="fr-FR" dirty="0">
              <a:solidFill>
                <a:srgbClr val="5963AB"/>
              </a:solidFill>
              <a:ea typeface="Calibri" panose="020F0502020204030204" pitchFamily="34" charset="0"/>
              <a:cs typeface="Times New Roman" panose="02020603050405020304" pitchFamily="18" charset="0"/>
            </a:endParaRPr>
          </a:p>
          <a:p>
            <a:pPr algn="just"/>
            <a:r>
              <a:rPr lang="fr-FR" dirty="0">
                <a:solidFill>
                  <a:srgbClr val="5963AB"/>
                </a:solidFill>
              </a:rPr>
              <a:t>Espace de jeux pour enfants, agrès sportifs, guinguette estivale de quartier, organisation d’événements à l’échelle du quartier, éventuel woofing, résidence d’artistes, petit coworking pour structures et associations locales, espaces de stockage / petit atelier…</a:t>
            </a:r>
          </a:p>
          <a:p>
            <a:endParaRPr lang="fr-FR" dirty="0"/>
          </a:p>
          <a:p>
            <a:endParaRPr lang="fr-FR" dirty="0">
              <a:solidFill>
                <a:srgbClr val="5963AB"/>
              </a:solidFill>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557582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84" name="Google Shape;1084;p72"/>
          <p:cNvSpPr txBox="1">
            <a:spLocks noGrp="1"/>
          </p:cNvSpPr>
          <p:nvPr>
            <p:ph type="title" idx="4294967295"/>
          </p:nvPr>
        </p:nvSpPr>
        <p:spPr>
          <a:xfrm>
            <a:off x="47222" y="507055"/>
            <a:ext cx="4791701" cy="5730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2A841"/>
                </a:solidFill>
                <a:latin typeface="Merienda One" panose="020B0604020202020204" charset="0"/>
              </a:rPr>
              <a:t>Vos représentantes </a:t>
            </a:r>
            <a:br>
              <a:rPr lang="en" dirty="0">
                <a:solidFill>
                  <a:srgbClr val="F2A841"/>
                </a:solidFill>
                <a:latin typeface="Merienda One" panose="020B0604020202020204" charset="0"/>
              </a:rPr>
            </a:br>
            <a:r>
              <a:rPr lang="en" dirty="0">
                <a:solidFill>
                  <a:srgbClr val="F2A841"/>
                </a:solidFill>
                <a:latin typeface="Merienda One" panose="020B0604020202020204" charset="0"/>
              </a:rPr>
              <a:t>de quartier</a:t>
            </a:r>
            <a:endParaRPr dirty="0">
              <a:solidFill>
                <a:srgbClr val="F2A841"/>
              </a:solidFill>
              <a:latin typeface="Merienda One" panose="020B0604020202020204" charset="0"/>
            </a:endParaRPr>
          </a:p>
        </p:txBody>
      </p:sp>
      <p:sp>
        <p:nvSpPr>
          <p:cNvPr id="1088" name="Google Shape;1088;p72"/>
          <p:cNvSpPr txBox="1"/>
          <p:nvPr/>
        </p:nvSpPr>
        <p:spPr>
          <a:xfrm>
            <a:off x="3615877" y="1962132"/>
            <a:ext cx="1474438" cy="464400"/>
          </a:xfrm>
          <a:prstGeom prst="rect">
            <a:avLst/>
          </a:prstGeom>
          <a:noFill/>
          <a:ln>
            <a:noFill/>
          </a:ln>
        </p:spPr>
        <p:txBody>
          <a:bodyPr spcFirstLastPara="1" wrap="square" lIns="91425" tIns="91425" rIns="91425" bIns="91425" anchor="ctr" anchorCtr="0">
            <a:noAutofit/>
          </a:bodyPr>
          <a:lstStyle/>
          <a:p>
            <a:pPr algn="ctr"/>
            <a:r>
              <a:rPr lang="en" sz="2800" b="1" dirty="0">
                <a:solidFill>
                  <a:srgbClr val="FFFFFF"/>
                </a:solidFill>
                <a:latin typeface="Merienda One" panose="020B0604020202020204" charset="0"/>
                <a:ea typeface="Ubuntu"/>
                <a:cs typeface="Ubuntu"/>
                <a:sym typeface="Ubuntu"/>
              </a:rPr>
              <a:t>10 000</a:t>
            </a:r>
            <a:endParaRPr sz="2800" b="1" dirty="0">
              <a:solidFill>
                <a:srgbClr val="FFFFFF"/>
              </a:solidFill>
              <a:latin typeface="Merienda One" panose="020B0604020202020204" charset="0"/>
              <a:ea typeface="Ubuntu"/>
              <a:cs typeface="Ubuntu"/>
              <a:sym typeface="Ubuntu"/>
            </a:endParaRPr>
          </a:p>
        </p:txBody>
      </p:sp>
      <p:grpSp>
        <p:nvGrpSpPr>
          <p:cNvPr id="28" name="Groupe 27"/>
          <p:cNvGrpSpPr/>
          <p:nvPr/>
        </p:nvGrpSpPr>
        <p:grpSpPr>
          <a:xfrm>
            <a:off x="0" y="3903577"/>
            <a:ext cx="3794733" cy="1300750"/>
            <a:chOff x="0" y="3903577"/>
            <a:chExt cx="3794733" cy="1300750"/>
          </a:xfrm>
        </p:grpSpPr>
        <p:sp>
          <p:nvSpPr>
            <p:cNvPr id="29"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endParaRPr/>
            </a:p>
          </p:txBody>
        </p:sp>
        <p:sp>
          <p:nvSpPr>
            <p:cNvPr id="30"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sp>
        <p:nvSpPr>
          <p:cNvPr id="31"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32" name="Google Shape;501;p46"/>
          <p:cNvSpPr/>
          <p:nvPr/>
        </p:nvSpPr>
        <p:spPr>
          <a:xfrm>
            <a:off x="7505199" y="-80874"/>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6" name="ZoneTexte 5"/>
          <p:cNvSpPr txBox="1"/>
          <p:nvPr/>
        </p:nvSpPr>
        <p:spPr>
          <a:xfrm>
            <a:off x="175700" y="3168841"/>
            <a:ext cx="1489363" cy="707886"/>
          </a:xfrm>
          <a:prstGeom prst="rect">
            <a:avLst/>
          </a:prstGeom>
          <a:noFill/>
        </p:spPr>
        <p:txBody>
          <a:bodyPr wrap="square" rtlCol="0">
            <a:spAutoFit/>
          </a:bodyPr>
          <a:lstStyle/>
          <a:p>
            <a:pPr algn="ctr"/>
            <a:r>
              <a:rPr lang="fr-FR" sz="2000" dirty="0">
                <a:solidFill>
                  <a:srgbClr val="F2A841"/>
                </a:solidFill>
              </a:rPr>
              <a:t>Laurence </a:t>
            </a:r>
            <a:r>
              <a:rPr lang="fr-FR" sz="2000" dirty="0" err="1">
                <a:solidFill>
                  <a:srgbClr val="F2A841"/>
                </a:solidFill>
              </a:rPr>
              <a:t>Oget</a:t>
            </a:r>
            <a:endParaRPr lang="fr-FR" sz="2000" dirty="0">
              <a:solidFill>
                <a:srgbClr val="F2A841"/>
              </a:solidFill>
            </a:endParaRPr>
          </a:p>
        </p:txBody>
      </p:sp>
      <p:sp>
        <p:nvSpPr>
          <p:cNvPr id="17" name="ZoneTexte 16"/>
          <p:cNvSpPr txBox="1"/>
          <p:nvPr/>
        </p:nvSpPr>
        <p:spPr>
          <a:xfrm>
            <a:off x="6565104" y="3460034"/>
            <a:ext cx="4078449" cy="769441"/>
          </a:xfrm>
          <a:prstGeom prst="rect">
            <a:avLst/>
          </a:prstGeom>
          <a:noFill/>
        </p:spPr>
        <p:txBody>
          <a:bodyPr wrap="square" rtlCol="0">
            <a:spAutoFit/>
          </a:bodyPr>
          <a:lstStyle/>
          <a:p>
            <a:r>
              <a:rPr lang="fr-FR" sz="2000" dirty="0">
                <a:solidFill>
                  <a:srgbClr val="F2A841"/>
                </a:solidFill>
              </a:rPr>
              <a:t>Anissa </a:t>
            </a:r>
            <a:r>
              <a:rPr lang="fr-FR" sz="2000" dirty="0" err="1">
                <a:solidFill>
                  <a:srgbClr val="F2A841"/>
                </a:solidFill>
              </a:rPr>
              <a:t>Azzoug</a:t>
            </a:r>
            <a:r>
              <a:rPr lang="fr-FR" sz="2000" dirty="0">
                <a:solidFill>
                  <a:srgbClr val="F2A841"/>
                </a:solidFill>
              </a:rPr>
              <a:t> </a:t>
            </a:r>
          </a:p>
          <a:p>
            <a:r>
              <a:rPr lang="fr-FR" sz="1200" dirty="0">
                <a:solidFill>
                  <a:srgbClr val="F2A841"/>
                </a:solidFill>
              </a:rPr>
              <a:t>Elue chargée de la culture, </a:t>
            </a:r>
          </a:p>
          <a:p>
            <a:r>
              <a:rPr lang="fr-FR" sz="1200" dirty="0">
                <a:solidFill>
                  <a:srgbClr val="F2A841"/>
                </a:solidFill>
              </a:rPr>
              <a:t>de l’égalité et des droits des femmes</a:t>
            </a:r>
          </a:p>
        </p:txBody>
      </p:sp>
      <p:sp>
        <p:nvSpPr>
          <p:cNvPr id="18" name="Google Shape;1084;p72"/>
          <p:cNvSpPr txBox="1">
            <a:spLocks/>
          </p:cNvSpPr>
          <p:nvPr/>
        </p:nvSpPr>
        <p:spPr>
          <a:xfrm>
            <a:off x="5888785" y="469735"/>
            <a:ext cx="2982578" cy="5730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Ubuntu"/>
              <a:buNone/>
              <a:defRPr sz="35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2pPr>
            <a:lvl3pPr marR="0" lvl="2"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3pPr>
            <a:lvl4pPr marR="0" lvl="3"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4pPr>
            <a:lvl5pPr marR="0" lvl="4"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5pPr>
            <a:lvl6pPr marR="0" lvl="5"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6pPr>
            <a:lvl7pPr marR="0" lvl="6"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7pPr>
            <a:lvl8pPr marR="0" lvl="7"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8pPr>
            <a:lvl9pPr marR="0" lvl="8"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9pPr>
          </a:lstStyle>
          <a:p>
            <a:pPr algn="ctr"/>
            <a:r>
              <a:rPr lang="fr-FR" dirty="0">
                <a:solidFill>
                  <a:srgbClr val="F2A841"/>
                </a:solidFill>
                <a:latin typeface="Merienda One" panose="020B0604020202020204" charset="0"/>
              </a:rPr>
              <a:t>Votre élue </a:t>
            </a:r>
          </a:p>
          <a:p>
            <a:pPr algn="ctr"/>
            <a:r>
              <a:rPr lang="fr-FR" dirty="0">
                <a:solidFill>
                  <a:srgbClr val="F2A841"/>
                </a:solidFill>
                <a:latin typeface="Merienda One" panose="020B0604020202020204" charset="0"/>
              </a:rPr>
              <a:t>de quartier</a:t>
            </a:r>
          </a:p>
        </p:txBody>
      </p:sp>
      <p:sp>
        <p:nvSpPr>
          <p:cNvPr id="5" name="Rectangle 4"/>
          <p:cNvSpPr/>
          <p:nvPr/>
        </p:nvSpPr>
        <p:spPr>
          <a:xfrm>
            <a:off x="2519603" y="3136869"/>
            <a:ext cx="1227685" cy="427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2519603" y="3136869"/>
            <a:ext cx="1489363" cy="707886"/>
          </a:xfrm>
          <a:prstGeom prst="rect">
            <a:avLst/>
          </a:prstGeom>
          <a:noFill/>
        </p:spPr>
        <p:txBody>
          <a:bodyPr wrap="square" rtlCol="0">
            <a:spAutoFit/>
          </a:bodyPr>
          <a:lstStyle/>
          <a:p>
            <a:pPr algn="ctr"/>
            <a:r>
              <a:rPr lang="fr-FR" sz="2000" dirty="0" err="1">
                <a:solidFill>
                  <a:srgbClr val="F2A841"/>
                </a:solidFill>
              </a:rPr>
              <a:t>Maïssa</a:t>
            </a:r>
            <a:r>
              <a:rPr lang="fr-FR" sz="2000" dirty="0">
                <a:solidFill>
                  <a:srgbClr val="F2A841"/>
                </a:solidFill>
              </a:rPr>
              <a:t> </a:t>
            </a:r>
            <a:br>
              <a:rPr lang="fr-FR" sz="2000" dirty="0">
                <a:solidFill>
                  <a:srgbClr val="F2A841"/>
                </a:solidFill>
              </a:rPr>
            </a:br>
            <a:r>
              <a:rPr lang="fr-FR" sz="2000" dirty="0" err="1">
                <a:solidFill>
                  <a:srgbClr val="F2A841"/>
                </a:solidFill>
              </a:rPr>
              <a:t>Megherbi</a:t>
            </a:r>
            <a:endParaRPr lang="fr-FR" sz="2000" dirty="0">
              <a:solidFill>
                <a:srgbClr val="F2A841"/>
              </a:solidFill>
            </a:endParaRPr>
          </a:p>
        </p:txBody>
      </p:sp>
      <p:pic>
        <p:nvPicPr>
          <p:cNvPr id="20" name="Image 19"/>
          <p:cNvPicPr>
            <a:picLocks noChangeAspect="1"/>
          </p:cNvPicPr>
          <p:nvPr/>
        </p:nvPicPr>
        <p:blipFill rotWithShape="1">
          <a:blip r:embed="rId3">
            <a:extLst>
              <a:ext uri="{28A0092B-C50C-407E-A947-70E740481C1C}">
                <a14:useLocalDpi xmlns:a14="http://schemas.microsoft.com/office/drawing/2010/main" val="0"/>
              </a:ext>
            </a:extLst>
          </a:blip>
          <a:srcRect l="9723" t="27222" r="6666" b="3334"/>
          <a:stretch/>
        </p:blipFill>
        <p:spPr>
          <a:xfrm>
            <a:off x="6795602" y="1526668"/>
            <a:ext cx="1419193" cy="1768098"/>
          </a:xfrm>
          <a:prstGeom prst="rect">
            <a:avLst/>
          </a:prstGeom>
        </p:spPr>
      </p:pic>
      <p:pic>
        <p:nvPicPr>
          <p:cNvPr id="21" name="Imag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0262" y="1440254"/>
            <a:ext cx="2279935" cy="2408382"/>
          </a:xfrm>
          <a:prstGeom prst="rect">
            <a:avLst/>
          </a:prstGeom>
        </p:spPr>
      </p:pic>
      <p:pic>
        <p:nvPicPr>
          <p:cNvPr id="22" name="Image 21"/>
          <p:cNvPicPr>
            <a:picLocks noChangeAspect="1"/>
          </p:cNvPicPr>
          <p:nvPr/>
        </p:nvPicPr>
        <p:blipFill rotWithShape="1">
          <a:blip r:embed="rId5">
            <a:extLst>
              <a:ext uri="{28A0092B-C50C-407E-A947-70E740481C1C}">
                <a14:useLocalDpi xmlns:a14="http://schemas.microsoft.com/office/drawing/2010/main" val="0"/>
              </a:ext>
            </a:extLst>
          </a:blip>
          <a:srcRect l="51946" t="57298" r="765" b="13414"/>
          <a:stretch/>
        </p:blipFill>
        <p:spPr>
          <a:xfrm>
            <a:off x="23766" y="1430429"/>
            <a:ext cx="1844691" cy="1738412"/>
          </a:xfrm>
          <a:prstGeom prst="rect">
            <a:avLst/>
          </a:prstGeom>
        </p:spPr>
      </p:pic>
      <p:sp>
        <p:nvSpPr>
          <p:cNvPr id="23" name="ZoneTexte 22">
            <a:extLst>
              <a:ext uri="{FF2B5EF4-FFF2-40B4-BE49-F238E27FC236}">
                <a16:creationId xmlns="" xmlns:a16="http://schemas.microsoft.com/office/drawing/2014/main" id="{9AAC6EC5-FF36-48B3-AD27-9733F0FB7CCC}"/>
              </a:ext>
            </a:extLst>
          </p:cNvPr>
          <p:cNvSpPr txBox="1"/>
          <p:nvPr/>
        </p:nvSpPr>
        <p:spPr>
          <a:xfrm>
            <a:off x="4073748" y="3195691"/>
            <a:ext cx="1489363" cy="400110"/>
          </a:xfrm>
          <a:prstGeom prst="rect">
            <a:avLst/>
          </a:prstGeom>
          <a:noFill/>
        </p:spPr>
        <p:txBody>
          <a:bodyPr wrap="square" rtlCol="0">
            <a:spAutoFit/>
          </a:bodyPr>
          <a:lstStyle/>
          <a:p>
            <a:pPr algn="ctr"/>
            <a:r>
              <a:rPr lang="fr-FR" sz="2000" dirty="0">
                <a:solidFill>
                  <a:srgbClr val="F2A841"/>
                </a:solidFill>
              </a:rPr>
              <a:t>Lila </a:t>
            </a:r>
            <a:r>
              <a:rPr lang="fr-FR" sz="2000" dirty="0" err="1">
                <a:solidFill>
                  <a:srgbClr val="F2A841"/>
                </a:solidFill>
              </a:rPr>
              <a:t>Zegout</a:t>
            </a:r>
            <a:endParaRPr lang="fr-FR" sz="2000" dirty="0">
              <a:solidFill>
                <a:srgbClr val="F2A841"/>
              </a:solidFill>
            </a:endParaRPr>
          </a:p>
        </p:txBody>
      </p:sp>
      <p:pic>
        <p:nvPicPr>
          <p:cNvPr id="2" name="Image 1"/>
          <p:cNvPicPr>
            <a:picLocks noChangeAspect="1"/>
          </p:cNvPicPr>
          <p:nvPr/>
        </p:nvPicPr>
        <p:blipFill rotWithShape="1">
          <a:blip r:embed="rId6">
            <a:extLst>
              <a:ext uri="{28A0092B-C50C-407E-A947-70E740481C1C}">
                <a14:useLocalDpi xmlns:a14="http://schemas.microsoft.com/office/drawing/2010/main" val="0"/>
              </a:ext>
            </a:extLst>
          </a:blip>
          <a:srcRect l="15641" t="10028"/>
          <a:stretch/>
        </p:blipFill>
        <p:spPr>
          <a:xfrm>
            <a:off x="4182723" y="1526668"/>
            <a:ext cx="1331089" cy="1493110"/>
          </a:xfrm>
          <a:prstGeom prst="rect">
            <a:avLst/>
          </a:prstGeom>
        </p:spPr>
      </p:pic>
    </p:spTree>
    <p:extLst>
      <p:ext uri="{BB962C8B-B14F-4D97-AF65-F5344CB8AC3E}">
        <p14:creationId xmlns:p14="http://schemas.microsoft.com/office/powerpoint/2010/main" val="1423833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497"/>
        <p:cNvGrpSpPr/>
        <p:nvPr/>
      </p:nvGrpSpPr>
      <p:grpSpPr>
        <a:xfrm>
          <a:off x="0" y="0"/>
          <a:ext cx="0" cy="0"/>
          <a:chOff x="0" y="0"/>
          <a:chExt cx="0" cy="0"/>
        </a:xfrm>
      </p:grpSpPr>
      <p:sp>
        <p:nvSpPr>
          <p:cNvPr id="498" name="Google Shape;498;p46"/>
          <p:cNvSpPr txBox="1">
            <a:spLocks noGrp="1"/>
          </p:cNvSpPr>
          <p:nvPr>
            <p:ph type="ctrTitle"/>
          </p:nvPr>
        </p:nvSpPr>
        <p:spPr>
          <a:xfrm>
            <a:off x="2329253" y="1743232"/>
            <a:ext cx="6481242" cy="1905600"/>
          </a:xfrm>
          <a:prstGeom prst="rect">
            <a:avLst/>
          </a:prstGeom>
        </p:spPr>
        <p:txBody>
          <a:bodyPr spcFirstLastPara="1" wrap="square" lIns="91425" tIns="91425" rIns="91425" bIns="91425" anchor="ctr" anchorCtr="0">
            <a:noAutofit/>
          </a:bodyPr>
          <a:lstStyle/>
          <a:p>
            <a:pPr marL="0" lvl="0" indent="0" algn="l"/>
            <a:r>
              <a:rPr lang="fr-FR" sz="4800" dirty="0">
                <a:solidFill>
                  <a:srgbClr val="F2A841"/>
                </a:solidFill>
                <a:latin typeface="Merienda One" panose="02000000000000000000" pitchFamily="2" charset="0"/>
                <a:cs typeface="Merienda One" panose="020B0604020202020204" charset="0"/>
              </a:rPr>
              <a:t>L’agenda de votre quartier</a:t>
            </a:r>
          </a:p>
        </p:txBody>
      </p:sp>
      <p:grpSp>
        <p:nvGrpSpPr>
          <p:cNvPr id="2" name="Groupe 1"/>
          <p:cNvGrpSpPr/>
          <p:nvPr/>
        </p:nvGrpSpPr>
        <p:grpSpPr>
          <a:xfrm>
            <a:off x="0" y="3903577"/>
            <a:ext cx="3794733" cy="1300750"/>
            <a:chOff x="0" y="3903577"/>
            <a:chExt cx="3794733" cy="1300750"/>
          </a:xfrm>
        </p:grpSpPr>
        <p:sp>
          <p:nvSpPr>
            <p:cNvPr id="500"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sp>
        <p:nvSpPr>
          <p:cNvPr id="7" name="Google Shape;500;p46"/>
          <p:cNvSpPr/>
          <p:nvPr/>
        </p:nvSpPr>
        <p:spPr>
          <a:xfrm rot="10800000">
            <a:off x="5349267" y="-34699"/>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9" name="Google Shape;501;p46"/>
          <p:cNvSpPr/>
          <p:nvPr/>
        </p:nvSpPr>
        <p:spPr>
          <a:xfrm>
            <a:off x="7460633" y="-5079"/>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10" name="Google Shape;541;p51"/>
          <p:cNvSpPr/>
          <p:nvPr/>
        </p:nvSpPr>
        <p:spPr>
          <a:xfrm>
            <a:off x="295750" y="1663170"/>
            <a:ext cx="1901249" cy="1858704"/>
          </a:xfrm>
          <a:custGeom>
            <a:avLst/>
            <a:gdLst/>
            <a:ahLst/>
            <a:cxnLst/>
            <a:rect l="l" t="t" r="r" b="b"/>
            <a:pathLst>
              <a:path w="5005" h="4893" extrusionOk="0">
                <a:moveTo>
                  <a:pt x="2265" y="0"/>
                </a:moveTo>
                <a:cubicBezTo>
                  <a:pt x="2132" y="0"/>
                  <a:pt x="1999" y="11"/>
                  <a:pt x="1869" y="32"/>
                </a:cubicBezTo>
                <a:cubicBezTo>
                  <a:pt x="1662" y="72"/>
                  <a:pt x="1461" y="146"/>
                  <a:pt x="1273" y="246"/>
                </a:cubicBezTo>
                <a:cubicBezTo>
                  <a:pt x="1086" y="347"/>
                  <a:pt x="918" y="474"/>
                  <a:pt x="771" y="621"/>
                </a:cubicBezTo>
                <a:cubicBezTo>
                  <a:pt x="617" y="769"/>
                  <a:pt x="476" y="929"/>
                  <a:pt x="362" y="1104"/>
                </a:cubicBezTo>
                <a:cubicBezTo>
                  <a:pt x="262" y="1278"/>
                  <a:pt x="182" y="1465"/>
                  <a:pt x="128" y="1653"/>
                </a:cubicBezTo>
                <a:cubicBezTo>
                  <a:pt x="68" y="1847"/>
                  <a:pt x="28" y="2041"/>
                  <a:pt x="7" y="2242"/>
                </a:cubicBezTo>
                <a:cubicBezTo>
                  <a:pt x="1" y="2436"/>
                  <a:pt x="14" y="2637"/>
                  <a:pt x="54" y="2832"/>
                </a:cubicBezTo>
                <a:cubicBezTo>
                  <a:pt x="88" y="3026"/>
                  <a:pt x="141" y="3220"/>
                  <a:pt x="222" y="3401"/>
                </a:cubicBezTo>
                <a:cubicBezTo>
                  <a:pt x="309" y="3582"/>
                  <a:pt x="409" y="3749"/>
                  <a:pt x="537" y="3903"/>
                </a:cubicBezTo>
                <a:cubicBezTo>
                  <a:pt x="657" y="4057"/>
                  <a:pt x="798" y="4191"/>
                  <a:pt x="952" y="4319"/>
                </a:cubicBezTo>
                <a:cubicBezTo>
                  <a:pt x="1106" y="4452"/>
                  <a:pt x="1280" y="4566"/>
                  <a:pt x="1468" y="4660"/>
                </a:cubicBezTo>
                <a:cubicBezTo>
                  <a:pt x="1648" y="4747"/>
                  <a:pt x="1849" y="4814"/>
                  <a:pt x="2050" y="4854"/>
                </a:cubicBezTo>
                <a:cubicBezTo>
                  <a:pt x="2199" y="4879"/>
                  <a:pt x="2352" y="4893"/>
                  <a:pt x="2506" y="4893"/>
                </a:cubicBezTo>
                <a:cubicBezTo>
                  <a:pt x="2559" y="4893"/>
                  <a:pt x="2613" y="4891"/>
                  <a:pt x="2667" y="4888"/>
                </a:cubicBezTo>
                <a:cubicBezTo>
                  <a:pt x="2874" y="4868"/>
                  <a:pt x="3075" y="4828"/>
                  <a:pt x="3269" y="4761"/>
                </a:cubicBezTo>
                <a:cubicBezTo>
                  <a:pt x="3464" y="4707"/>
                  <a:pt x="3658" y="4627"/>
                  <a:pt x="3839" y="4526"/>
                </a:cubicBezTo>
                <a:cubicBezTo>
                  <a:pt x="4013" y="4426"/>
                  <a:pt x="4174" y="4298"/>
                  <a:pt x="4321" y="4151"/>
                </a:cubicBezTo>
                <a:cubicBezTo>
                  <a:pt x="4468" y="4004"/>
                  <a:pt x="4596" y="3843"/>
                  <a:pt x="4703" y="3669"/>
                </a:cubicBezTo>
                <a:cubicBezTo>
                  <a:pt x="4803" y="3488"/>
                  <a:pt x="4877" y="3294"/>
                  <a:pt x="4930" y="3093"/>
                </a:cubicBezTo>
                <a:cubicBezTo>
                  <a:pt x="4977" y="2885"/>
                  <a:pt x="5004" y="2671"/>
                  <a:pt x="4997" y="2456"/>
                </a:cubicBezTo>
                <a:cubicBezTo>
                  <a:pt x="4984" y="2249"/>
                  <a:pt x="4944" y="2035"/>
                  <a:pt x="4877" y="1834"/>
                </a:cubicBezTo>
                <a:cubicBezTo>
                  <a:pt x="4810" y="1633"/>
                  <a:pt x="4723" y="1438"/>
                  <a:pt x="4616" y="1258"/>
                </a:cubicBezTo>
                <a:cubicBezTo>
                  <a:pt x="4502" y="1077"/>
                  <a:pt x="4368" y="909"/>
                  <a:pt x="4214" y="762"/>
                </a:cubicBezTo>
                <a:cubicBezTo>
                  <a:pt x="4060" y="621"/>
                  <a:pt x="3886" y="494"/>
                  <a:pt x="3705" y="387"/>
                </a:cubicBezTo>
                <a:cubicBezTo>
                  <a:pt x="3517" y="286"/>
                  <a:pt x="3323" y="199"/>
                  <a:pt x="3122" y="139"/>
                </a:cubicBezTo>
                <a:cubicBezTo>
                  <a:pt x="2921" y="72"/>
                  <a:pt x="2713" y="32"/>
                  <a:pt x="2506" y="12"/>
                </a:cubicBezTo>
                <a:cubicBezTo>
                  <a:pt x="2425" y="4"/>
                  <a:pt x="2345" y="0"/>
                  <a:pt x="2265" y="0"/>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36F26"/>
              </a:solidFill>
            </a:endParaRPr>
          </a:p>
        </p:txBody>
      </p:sp>
      <p:sp>
        <p:nvSpPr>
          <p:cNvPr id="11" name="Google Shape;543;p51"/>
          <p:cNvSpPr txBox="1">
            <a:spLocks/>
          </p:cNvSpPr>
          <p:nvPr/>
        </p:nvSpPr>
        <p:spPr>
          <a:xfrm>
            <a:off x="363925" y="1948422"/>
            <a:ext cx="1672800" cy="128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8000" dirty="0">
                <a:solidFill>
                  <a:schemeClr val="bg1"/>
                </a:solidFill>
                <a:latin typeface="Merienda One" panose="020B0604020202020204" charset="0"/>
              </a:rPr>
              <a:t>7</a:t>
            </a:r>
          </a:p>
        </p:txBody>
      </p:sp>
    </p:spTree>
    <p:extLst>
      <p:ext uri="{BB962C8B-B14F-4D97-AF65-F5344CB8AC3E}">
        <p14:creationId xmlns:p14="http://schemas.microsoft.com/office/powerpoint/2010/main" val="2233212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8" name="Google Shape;500;p46"/>
          <p:cNvSpPr/>
          <p:nvPr/>
        </p:nvSpPr>
        <p:spPr>
          <a:xfrm rot="10800000">
            <a:off x="5349265" y="-2"/>
            <a:ext cx="3794733" cy="54813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01;p46"/>
          <p:cNvSpPr/>
          <p:nvPr/>
        </p:nvSpPr>
        <p:spPr>
          <a:xfrm>
            <a:off x="7460633" y="-5079"/>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15" name="Rectangle 14"/>
          <p:cNvSpPr/>
          <p:nvPr/>
        </p:nvSpPr>
        <p:spPr>
          <a:xfrm>
            <a:off x="83314" y="-36645"/>
            <a:ext cx="7703127" cy="523220"/>
          </a:xfrm>
          <a:prstGeom prst="rect">
            <a:avLst/>
          </a:prstGeom>
        </p:spPr>
        <p:txBody>
          <a:bodyPr wrap="square">
            <a:spAutoFit/>
          </a:bodyPr>
          <a:lstStyle/>
          <a:p>
            <a:r>
              <a:rPr lang="fr-FR" sz="2800" dirty="0">
                <a:solidFill>
                  <a:srgbClr val="302682"/>
                </a:solidFill>
                <a:latin typeface="Merienda One" panose="02000000000000000000" pitchFamily="2" charset="0"/>
                <a:ea typeface="Calibri" panose="020F0502020204030204" pitchFamily="34" charset="0"/>
              </a:rPr>
              <a:t>Les événements à venir</a:t>
            </a:r>
          </a:p>
        </p:txBody>
      </p:sp>
      <p:sp>
        <p:nvSpPr>
          <p:cNvPr id="16" name="Rectangle 15"/>
          <p:cNvSpPr/>
          <p:nvPr/>
        </p:nvSpPr>
        <p:spPr>
          <a:xfrm>
            <a:off x="83312" y="486575"/>
            <a:ext cx="9060686" cy="4708981"/>
          </a:xfrm>
          <a:prstGeom prst="rect">
            <a:avLst/>
          </a:prstGeom>
        </p:spPr>
        <p:txBody>
          <a:bodyPr wrap="square">
            <a:spAutoFit/>
          </a:bodyPr>
          <a:lstStyle/>
          <a:p>
            <a:pPr marL="285750" lvl="0" indent="-285750">
              <a:buClr>
                <a:srgbClr val="F2A841"/>
              </a:buClr>
              <a:buSzPts val="1000"/>
              <a:buFont typeface="Arial" panose="020B0604020202020204" pitchFamily="34" charset="0"/>
              <a:buChar char="•"/>
              <a:tabLst>
                <a:tab pos="457200" algn="l"/>
              </a:tabLst>
            </a:pPr>
            <a:r>
              <a:rPr lang="fr-FR" sz="1500" dirty="0">
                <a:solidFill>
                  <a:srgbClr val="5963AB"/>
                </a:solidFill>
                <a:ea typeface="Calibri" panose="020F0502020204030204" pitchFamily="34" charset="0"/>
              </a:rPr>
              <a:t>Du 5 novembre au 30 novembre : “La vie te va si bien” par l’association Art cœur, Hall de l’Echo</a:t>
            </a:r>
          </a:p>
          <a:p>
            <a:pPr marL="285750" lvl="0" indent="-285750">
              <a:buClr>
                <a:srgbClr val="F2A841"/>
              </a:buClr>
              <a:buSzPts val="1000"/>
              <a:buFont typeface="Arial" panose="020B0604020202020204" pitchFamily="34" charset="0"/>
              <a:buChar char="•"/>
              <a:tabLst>
                <a:tab pos="457200" algn="l"/>
              </a:tabLst>
            </a:pPr>
            <a:r>
              <a:rPr lang="fr-FR" sz="1500" dirty="0">
                <a:solidFill>
                  <a:srgbClr val="F2A841"/>
                </a:solidFill>
                <a:ea typeface="Calibri" panose="020F0502020204030204" pitchFamily="34" charset="0"/>
              </a:rPr>
              <a:t>Vendredi 15 novembre (15h -19h30) : Collecte de sang à l’espace André-Maigné, 18bis rue du 14 juillet</a:t>
            </a:r>
          </a:p>
          <a:p>
            <a:pPr marL="285750" indent="-285750">
              <a:buClr>
                <a:srgbClr val="F2A841"/>
              </a:buClr>
              <a:buSzPts val="1000"/>
              <a:buFont typeface="Arial" panose="020B0604020202020204" pitchFamily="34" charset="0"/>
              <a:buChar char="•"/>
              <a:tabLst>
                <a:tab pos="457200" algn="l"/>
              </a:tabLst>
            </a:pPr>
            <a:r>
              <a:rPr lang="fr-FR" sz="1500" dirty="0">
                <a:solidFill>
                  <a:srgbClr val="5963AB"/>
                </a:solidFill>
                <a:ea typeface="Calibri" panose="020F0502020204030204" pitchFamily="34" charset="0"/>
              </a:rPr>
              <a:t>Vendredi 15 novembre (16h30): Inauguration de la Micro-Folie, École Élémentaire Benoît-Malon </a:t>
            </a:r>
          </a:p>
          <a:p>
            <a:pPr marL="285750" indent="-285750">
              <a:buClr>
                <a:srgbClr val="F2A841"/>
              </a:buClr>
              <a:buSzPts val="1000"/>
              <a:buFont typeface="Arial" panose="020B0604020202020204" pitchFamily="34" charset="0"/>
              <a:buChar char="•"/>
              <a:tabLst>
                <a:tab pos="457200" algn="l"/>
              </a:tabLst>
            </a:pPr>
            <a:r>
              <a:rPr lang="fr-FR" sz="1500" dirty="0">
                <a:solidFill>
                  <a:srgbClr val="F2A841"/>
                </a:solidFill>
              </a:rPr>
              <a:t>Samedi 16 novembre (15h-19h) : </a:t>
            </a:r>
            <a:r>
              <a:rPr lang="fr-FR" sz="1500" dirty="0" err="1">
                <a:solidFill>
                  <a:srgbClr val="F2A841"/>
                </a:solidFill>
              </a:rPr>
              <a:t>Uni’asso</a:t>
            </a:r>
            <a:r>
              <a:rPr lang="fr-FR" sz="1500" dirty="0">
                <a:solidFill>
                  <a:srgbClr val="F2A841"/>
                </a:solidFill>
              </a:rPr>
              <a:t> Après-midi de formation et d’échanges à destination des associations kremlinoises, </a:t>
            </a:r>
            <a:r>
              <a:rPr lang="fr-FR" sz="1500" dirty="0">
                <a:solidFill>
                  <a:srgbClr val="F2A841"/>
                </a:solidFill>
                <a:ea typeface="Calibri" panose="020F0502020204030204" pitchFamily="34" charset="0"/>
              </a:rPr>
              <a:t>espace André-Maigné, 18bis rue du 14 juillet</a:t>
            </a:r>
          </a:p>
          <a:p>
            <a:pPr marL="285750" lvl="0" indent="-285750">
              <a:buClr>
                <a:srgbClr val="F2A841"/>
              </a:buClr>
              <a:buSzPts val="1000"/>
              <a:buFont typeface="Arial" panose="020B0604020202020204" pitchFamily="34" charset="0"/>
              <a:buChar char="•"/>
              <a:tabLst>
                <a:tab pos="457200" algn="l"/>
              </a:tabLst>
            </a:pPr>
            <a:r>
              <a:rPr lang="fr-FR" sz="1500" dirty="0">
                <a:solidFill>
                  <a:srgbClr val="5963AB"/>
                </a:solidFill>
                <a:ea typeface="Calibri" panose="020F0502020204030204" pitchFamily="34" charset="0"/>
              </a:rPr>
              <a:t>Samedi 16 novembre (9h30-19h) : Tournoi de loup garou par l’association la Meute, </a:t>
            </a:r>
            <a:r>
              <a:rPr lang="fr-FR" sz="1500" dirty="0" err="1">
                <a:solidFill>
                  <a:srgbClr val="5963AB"/>
                </a:solidFill>
                <a:ea typeface="Calibri" panose="020F0502020204030204" pitchFamily="34" charset="0"/>
              </a:rPr>
              <a:t>Epita</a:t>
            </a:r>
            <a:r>
              <a:rPr lang="fr-FR" sz="1500" dirty="0">
                <a:solidFill>
                  <a:srgbClr val="5963AB"/>
                </a:solidFill>
                <a:ea typeface="Calibri" panose="020F0502020204030204" pitchFamily="34" charset="0"/>
              </a:rPr>
              <a:t>, 19 rue Pasteur</a:t>
            </a:r>
          </a:p>
          <a:p>
            <a:pPr marL="285750" indent="-285750">
              <a:buClr>
                <a:srgbClr val="F2A841"/>
              </a:buClr>
              <a:buSzPts val="1000"/>
              <a:buFont typeface="Arial" panose="020B0604020202020204" pitchFamily="34" charset="0"/>
              <a:buChar char="•"/>
              <a:tabLst>
                <a:tab pos="457200" algn="l"/>
              </a:tabLst>
            </a:pPr>
            <a:r>
              <a:rPr lang="fr-FR" sz="1500" dirty="0">
                <a:solidFill>
                  <a:srgbClr val="F2A841"/>
                </a:solidFill>
                <a:ea typeface="Calibri" panose="020F0502020204030204" pitchFamily="34" charset="0"/>
              </a:rPr>
              <a:t>Samedi 16 novembre (11h-17h) : Présentation familiale de la programmation de l’ECAM, 2 place Victor-Hugo</a:t>
            </a:r>
          </a:p>
          <a:p>
            <a:pPr marL="285750" indent="-285750">
              <a:buClr>
                <a:srgbClr val="F2A841"/>
              </a:buClr>
              <a:buSzPts val="1000"/>
              <a:buFont typeface="Arial" panose="020B0604020202020204" pitchFamily="34" charset="0"/>
              <a:buChar char="•"/>
              <a:tabLst>
                <a:tab pos="457200" algn="l"/>
              </a:tabLst>
            </a:pPr>
            <a:r>
              <a:rPr lang="fr-FR" sz="1500" dirty="0">
                <a:solidFill>
                  <a:srgbClr val="5963AB"/>
                </a:solidFill>
              </a:rPr>
              <a:t>Dimanche 17 novembre (15h30) : Concert le classique c’est fantastique, </a:t>
            </a:r>
            <a:r>
              <a:rPr lang="fr-FR" sz="1500" dirty="0">
                <a:solidFill>
                  <a:srgbClr val="5963AB"/>
                </a:solidFill>
                <a:ea typeface="Calibri" panose="020F0502020204030204" pitchFamily="34" charset="0"/>
              </a:rPr>
              <a:t>Auditorium Lounès-</a:t>
            </a:r>
            <a:r>
              <a:rPr lang="fr-FR" sz="1500" dirty="0" err="1">
                <a:solidFill>
                  <a:srgbClr val="5963AB"/>
                </a:solidFill>
                <a:ea typeface="Calibri" panose="020F0502020204030204" pitchFamily="34" charset="0"/>
              </a:rPr>
              <a:t>Matoub</a:t>
            </a:r>
            <a:endParaRPr lang="fr-FR" sz="1500" dirty="0">
              <a:solidFill>
                <a:srgbClr val="5963AB"/>
              </a:solidFill>
            </a:endParaRPr>
          </a:p>
          <a:p>
            <a:pPr marL="285750" indent="-285750">
              <a:buClr>
                <a:srgbClr val="F2A841"/>
              </a:buClr>
              <a:buSzPts val="1000"/>
              <a:buFont typeface="Arial" panose="020B0604020202020204" pitchFamily="34" charset="0"/>
              <a:buChar char="•"/>
              <a:tabLst>
                <a:tab pos="457200" algn="l"/>
              </a:tabLst>
            </a:pPr>
            <a:r>
              <a:rPr lang="fr-FR" sz="1500" dirty="0">
                <a:solidFill>
                  <a:srgbClr val="F2A841"/>
                </a:solidFill>
              </a:rPr>
              <a:t>Samedi 23 novembre au samedi 30 novembre : Semaine thématique de lutte contre les violences faites aux femmes</a:t>
            </a:r>
          </a:p>
          <a:p>
            <a:pPr marL="285750" indent="-285750">
              <a:buClr>
                <a:srgbClr val="F2A841"/>
              </a:buClr>
              <a:buSzPts val="1000"/>
              <a:buFont typeface="Arial" panose="020B0604020202020204" pitchFamily="34" charset="0"/>
              <a:buChar char="•"/>
              <a:tabLst>
                <a:tab pos="457200" algn="l"/>
              </a:tabLst>
            </a:pPr>
            <a:r>
              <a:rPr lang="fr-FR" sz="1500" dirty="0">
                <a:solidFill>
                  <a:srgbClr val="5963AB"/>
                </a:solidFill>
              </a:rPr>
              <a:t>Lundi 25 novembre (13h30-16h) : Trouver du soutien avec le Safe Bus, Place Jean-Baptiste Clément</a:t>
            </a:r>
          </a:p>
          <a:p>
            <a:pPr marL="285750" indent="-285750">
              <a:buSzPts val="1000"/>
              <a:buFont typeface="Arial" panose="020B0604020202020204" pitchFamily="34" charset="0"/>
              <a:buChar char="•"/>
              <a:tabLst>
                <a:tab pos="457200" algn="l"/>
              </a:tabLst>
            </a:pPr>
            <a:r>
              <a:rPr lang="fr-FR" sz="1500" dirty="0">
                <a:solidFill>
                  <a:srgbClr val="F2A841"/>
                </a:solidFill>
              </a:rPr>
              <a:t>Mercredi 27 novembre (20h) : Conférence UPP « Le plaisir féminin, pourquoi reste-t-il encore un grand inconnu ? »</a:t>
            </a:r>
            <a:r>
              <a:rPr lang="fr-FR" sz="1500" dirty="0">
                <a:solidFill>
                  <a:srgbClr val="F2A841"/>
                </a:solidFill>
                <a:ea typeface="Calibri" panose="020F0502020204030204" pitchFamily="34" charset="0"/>
              </a:rPr>
              <a:t> Auditorium </a:t>
            </a:r>
            <a:r>
              <a:rPr lang="fr-FR" sz="1500" dirty="0" err="1">
                <a:solidFill>
                  <a:srgbClr val="F2A841"/>
                </a:solidFill>
                <a:ea typeface="Calibri" panose="020F0502020204030204" pitchFamily="34" charset="0"/>
              </a:rPr>
              <a:t>Lounès-Matoub</a:t>
            </a:r>
            <a:endParaRPr lang="fr-FR" sz="1500" dirty="0">
              <a:solidFill>
                <a:srgbClr val="F2A841"/>
              </a:solidFill>
            </a:endParaRPr>
          </a:p>
          <a:p>
            <a:pPr marL="285750" indent="-285750">
              <a:buSzPts val="1000"/>
              <a:buFont typeface="Arial" panose="020B0604020202020204" pitchFamily="34" charset="0"/>
              <a:buChar char="•"/>
              <a:tabLst>
                <a:tab pos="457200" algn="l"/>
              </a:tabLst>
            </a:pPr>
            <a:r>
              <a:rPr lang="fr-FR" sz="1500" dirty="0">
                <a:solidFill>
                  <a:srgbClr val="5963AB"/>
                </a:solidFill>
              </a:rPr>
              <a:t>Du 3 au 7 décembre : programmation spéciale autour de la laïcité </a:t>
            </a:r>
          </a:p>
          <a:p>
            <a:pPr marL="285750" indent="-285750">
              <a:buSzPts val="1000"/>
              <a:buFont typeface="Arial" panose="020B0604020202020204" pitchFamily="34" charset="0"/>
              <a:buChar char="•"/>
              <a:tabLst>
                <a:tab pos="457200" algn="l"/>
              </a:tabLst>
            </a:pPr>
            <a:r>
              <a:rPr lang="fr-FR" sz="1500" dirty="0">
                <a:solidFill>
                  <a:srgbClr val="5963AB"/>
                </a:solidFill>
              </a:rPr>
              <a:t>Jeudi 12 décembre (13h30-16h) : Trouver du soutien avec le </a:t>
            </a:r>
            <a:r>
              <a:rPr lang="fr-FR" sz="1500" dirty="0" err="1">
                <a:solidFill>
                  <a:srgbClr val="5963AB"/>
                </a:solidFill>
              </a:rPr>
              <a:t>Safe</a:t>
            </a:r>
            <a:r>
              <a:rPr lang="fr-FR" sz="1500" dirty="0">
                <a:solidFill>
                  <a:srgbClr val="5963AB"/>
                </a:solidFill>
              </a:rPr>
              <a:t> Bus, Place Jean-Baptiste Clément</a:t>
            </a:r>
          </a:p>
          <a:p>
            <a:pPr marL="285750" indent="-285750">
              <a:buSzPts val="1000"/>
              <a:buFont typeface="Arial" panose="020B0604020202020204" pitchFamily="34" charset="0"/>
              <a:buChar char="•"/>
              <a:tabLst>
                <a:tab pos="457200" algn="l"/>
              </a:tabLst>
            </a:pPr>
            <a:r>
              <a:rPr lang="fr-FR" sz="1500" dirty="0">
                <a:solidFill>
                  <a:srgbClr val="F2A841"/>
                </a:solidFill>
              </a:rPr>
              <a:t>Mercredi 18 décembre (20h) Conférence UPP « Comment la culture influence voire dicte nos désirs et fantasmes sexuels ? », </a:t>
            </a:r>
            <a:r>
              <a:rPr lang="fr-FR" sz="1500" dirty="0" smtClean="0">
                <a:solidFill>
                  <a:srgbClr val="F2A841"/>
                </a:solidFill>
              </a:rPr>
              <a:t>Auditorium </a:t>
            </a:r>
            <a:r>
              <a:rPr lang="fr-FR" sz="1500" dirty="0" err="1">
                <a:solidFill>
                  <a:srgbClr val="F2A841"/>
                </a:solidFill>
                <a:ea typeface="Calibri" panose="020F0502020204030204" pitchFamily="34" charset="0"/>
              </a:rPr>
              <a:t>Lounès-Matoub</a:t>
            </a:r>
            <a:endParaRPr lang="fr-FR" sz="1500" dirty="0">
              <a:solidFill>
                <a:srgbClr val="F2A841"/>
              </a:solidFill>
            </a:endParaRPr>
          </a:p>
        </p:txBody>
      </p:sp>
    </p:spTree>
    <p:extLst>
      <p:ext uri="{BB962C8B-B14F-4D97-AF65-F5344CB8AC3E}">
        <p14:creationId xmlns:p14="http://schemas.microsoft.com/office/powerpoint/2010/main" val="3151352776"/>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654"/>
        <p:cNvGrpSpPr/>
        <p:nvPr/>
      </p:nvGrpSpPr>
      <p:grpSpPr>
        <a:xfrm>
          <a:off x="0" y="0"/>
          <a:ext cx="0" cy="0"/>
          <a:chOff x="0" y="0"/>
          <a:chExt cx="0" cy="0"/>
        </a:xfrm>
      </p:grpSpPr>
      <p:sp>
        <p:nvSpPr>
          <p:cNvPr id="655" name="Google Shape;655;p60"/>
          <p:cNvSpPr txBox="1">
            <a:spLocks noGrp="1"/>
          </p:cNvSpPr>
          <p:nvPr>
            <p:ph type="title"/>
          </p:nvPr>
        </p:nvSpPr>
        <p:spPr>
          <a:xfrm>
            <a:off x="1598850" y="1179450"/>
            <a:ext cx="5946300" cy="278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solidFill>
                  <a:srgbClr val="F2A841"/>
                </a:solidFill>
                <a:latin typeface="Merienda One" panose="020B0604020202020204" charset="0"/>
              </a:rPr>
              <a:t>A VOUS LA PAROLE !</a:t>
            </a:r>
            <a:endParaRPr sz="5400" dirty="0">
              <a:solidFill>
                <a:srgbClr val="F2A841"/>
              </a:solidFill>
              <a:latin typeface="Merienda One" panose="020B0604020202020204" charset="0"/>
            </a:endParaRPr>
          </a:p>
        </p:txBody>
      </p:sp>
      <p:sp>
        <p:nvSpPr>
          <p:cNvPr id="3"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F36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oupe 3"/>
          <p:cNvGrpSpPr/>
          <p:nvPr/>
        </p:nvGrpSpPr>
        <p:grpSpPr>
          <a:xfrm>
            <a:off x="0" y="3903577"/>
            <a:ext cx="3794733" cy="1300750"/>
            <a:chOff x="0" y="3903577"/>
            <a:chExt cx="3794733" cy="1300750"/>
          </a:xfrm>
        </p:grpSpPr>
        <p:sp>
          <p:nvSpPr>
            <p:cNvPr id="5"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sp>
        <p:nvSpPr>
          <p:cNvPr id="7"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8" name="Google Shape;500;p46"/>
          <p:cNvSpPr/>
          <p:nvPr/>
        </p:nvSpPr>
        <p:spPr>
          <a:xfrm rot="10800000">
            <a:off x="5349267" y="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01;p46"/>
          <p:cNvSpPr/>
          <p:nvPr/>
        </p:nvSpPr>
        <p:spPr>
          <a:xfrm>
            <a:off x="7460633" y="-5079"/>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233573" cy="1369413"/>
          </a:xfrm>
          <a:prstGeom prst="rect">
            <a:avLst/>
          </a:prstGeom>
        </p:spPr>
      </p:pic>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815" y="2158612"/>
            <a:ext cx="1489594" cy="1632622"/>
          </a:xfrm>
          <a:prstGeom prst="rect">
            <a:avLst/>
          </a:prstGeom>
        </p:spPr>
      </p:pic>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5773" y="3560121"/>
            <a:ext cx="1461777" cy="1461777"/>
          </a:xfrm>
          <a:prstGeom prst="rect">
            <a:avLst/>
          </a:prstGeom>
        </p:spPr>
      </p:pic>
      <p:pic>
        <p:nvPicPr>
          <p:cNvPr id="17" name="Imag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4088" y="1448071"/>
            <a:ext cx="1456562" cy="1731818"/>
          </a:xfrm>
          <a:prstGeom prst="rect">
            <a:avLst/>
          </a:prstGeom>
        </p:spPr>
      </p:pic>
    </p:spTree>
    <p:extLst>
      <p:ext uri="{BB962C8B-B14F-4D97-AF65-F5344CB8AC3E}">
        <p14:creationId xmlns:p14="http://schemas.microsoft.com/office/powerpoint/2010/main" val="4035156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A841"/>
        </a:solidFill>
        <a:effectLst/>
      </p:bgPr>
    </p:bg>
    <p:spTree>
      <p:nvGrpSpPr>
        <p:cNvPr id="1" name="Shape 527"/>
        <p:cNvGrpSpPr/>
        <p:nvPr/>
      </p:nvGrpSpPr>
      <p:grpSpPr>
        <a:xfrm>
          <a:off x="0" y="0"/>
          <a:ext cx="0" cy="0"/>
          <a:chOff x="0" y="0"/>
          <a:chExt cx="0" cy="0"/>
        </a:xfrm>
      </p:grpSpPr>
      <p:sp>
        <p:nvSpPr>
          <p:cNvPr id="3" name="ZoneTexte 2"/>
          <p:cNvSpPr txBox="1"/>
          <p:nvPr/>
        </p:nvSpPr>
        <p:spPr>
          <a:xfrm>
            <a:off x="1426421" y="525603"/>
            <a:ext cx="5940313" cy="1446550"/>
          </a:xfrm>
          <a:prstGeom prst="rect">
            <a:avLst/>
          </a:prstGeom>
          <a:noFill/>
        </p:spPr>
        <p:txBody>
          <a:bodyPr wrap="square" rtlCol="0">
            <a:spAutoFit/>
          </a:bodyPr>
          <a:lstStyle/>
          <a:p>
            <a:pPr algn="ctr"/>
            <a:r>
              <a:rPr lang="fr-FR" sz="8800" dirty="0">
                <a:solidFill>
                  <a:schemeClr val="bg1"/>
                </a:solidFill>
                <a:latin typeface="Merienda One" panose="02000000000000000000" pitchFamily="2" charset="0"/>
              </a:rPr>
              <a:t>MERCI ! </a:t>
            </a:r>
          </a:p>
        </p:txBody>
      </p:sp>
      <p:sp>
        <p:nvSpPr>
          <p:cNvPr id="4" name="ZoneTexte 3"/>
          <p:cNvSpPr txBox="1"/>
          <p:nvPr/>
        </p:nvSpPr>
        <p:spPr>
          <a:xfrm>
            <a:off x="2464475" y="2267826"/>
            <a:ext cx="4527340" cy="800219"/>
          </a:xfrm>
          <a:prstGeom prst="rect">
            <a:avLst/>
          </a:prstGeom>
          <a:noFill/>
        </p:spPr>
        <p:txBody>
          <a:bodyPr wrap="square" rtlCol="0">
            <a:spAutoFit/>
          </a:bodyPr>
          <a:lstStyle/>
          <a:p>
            <a:r>
              <a:rPr lang="fr-FR" sz="1800" dirty="0">
                <a:solidFill>
                  <a:schemeClr val="bg1"/>
                </a:solidFill>
                <a:latin typeface="Merienda One" panose="02000000000000000000" pitchFamily="2" charset="0"/>
                <a:ea typeface="Bellota Text" panose="020B0604020202020204" charset="0"/>
              </a:rPr>
              <a:t>Suivez-nous sur nos réseaux sociaux</a:t>
            </a:r>
            <a:r>
              <a:rPr lang="fr-FR" dirty="0">
                <a:solidFill>
                  <a:schemeClr val="bg1"/>
                </a:solidFill>
                <a:latin typeface="Merienda One" panose="02000000000000000000" pitchFamily="2" charset="0"/>
              </a:rPr>
              <a:t> </a:t>
            </a:r>
          </a:p>
          <a:p>
            <a:r>
              <a:rPr lang="fr-FR" dirty="0">
                <a:solidFill>
                  <a:schemeClr val="bg1"/>
                </a:solidFill>
                <a:latin typeface="Merienda One" panose="02000000000000000000" pitchFamily="2" charset="0"/>
              </a:rPr>
              <a:t>  </a:t>
            </a:r>
          </a:p>
          <a:p>
            <a:endParaRPr lang="fr-FR" dirty="0">
              <a:latin typeface="Merienda One" panose="02000000000000000000" pitchFamily="2" charset="0"/>
            </a:endParaRPr>
          </a:p>
        </p:txBody>
      </p:sp>
      <p:sp>
        <p:nvSpPr>
          <p:cNvPr id="2" name="ZoneTexte 1"/>
          <p:cNvSpPr txBox="1"/>
          <p:nvPr/>
        </p:nvSpPr>
        <p:spPr>
          <a:xfrm>
            <a:off x="3899878" y="3868264"/>
            <a:ext cx="1420118" cy="461665"/>
          </a:xfrm>
          <a:prstGeom prst="rect">
            <a:avLst/>
          </a:prstGeom>
          <a:noFill/>
        </p:spPr>
        <p:txBody>
          <a:bodyPr wrap="square" rtlCol="0">
            <a:spAutoFit/>
          </a:bodyPr>
          <a:lstStyle/>
          <a:p>
            <a:r>
              <a:rPr lang="fr-FR" sz="2400" dirty="0">
                <a:solidFill>
                  <a:schemeClr val="bg1"/>
                </a:solidFill>
                <a:latin typeface="Calibri" panose="020F0502020204030204" pitchFamily="34" charset="0"/>
                <a:ea typeface="Bellota Text" panose="020B0604020202020204" charset="0"/>
                <a:cs typeface="Calibri" panose="020F0502020204030204" pitchFamily="34" charset="0"/>
              </a:rPr>
              <a:t>@</a:t>
            </a:r>
            <a:r>
              <a:rPr lang="fr-FR" sz="2400" dirty="0" err="1">
                <a:solidFill>
                  <a:schemeClr val="bg1"/>
                </a:solidFill>
                <a:latin typeface="Calibri" panose="020F0502020204030204" pitchFamily="34" charset="0"/>
                <a:ea typeface="Bellota Text" panose="020B0604020202020204" charset="0"/>
                <a:cs typeface="Calibri" panose="020F0502020204030204" pitchFamily="34" charset="0"/>
              </a:rPr>
              <a:t>villekb</a:t>
            </a:r>
            <a:endParaRPr lang="fr-FR" sz="2400" dirty="0">
              <a:solidFill>
                <a:schemeClr val="bg1"/>
              </a:solidFill>
              <a:latin typeface="Calibri" panose="020F0502020204030204" pitchFamily="34" charset="0"/>
              <a:ea typeface="Bellota Text" panose="020B0604020202020204" charset="0"/>
              <a:cs typeface="Calibri" panose="020F0502020204030204" pitchFamily="34" charset="0"/>
            </a:endParaRPr>
          </a:p>
        </p:txBody>
      </p:sp>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4598" y="3073210"/>
            <a:ext cx="271981" cy="277986"/>
          </a:xfrm>
          <a:prstGeom prst="rect">
            <a:avLst/>
          </a:prstGeom>
        </p:spPr>
      </p:pic>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1843" y="3068045"/>
            <a:ext cx="251529" cy="288392"/>
          </a:xfrm>
          <a:prstGeom prst="rect">
            <a:avLst/>
          </a:prstGeom>
        </p:spPr>
      </p:pic>
      <p:pic>
        <p:nvPicPr>
          <p:cNvPr id="19" name="Imag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9135" y="3038439"/>
            <a:ext cx="325279" cy="325279"/>
          </a:xfrm>
          <a:prstGeom prst="rect">
            <a:avLst/>
          </a:prstGeom>
        </p:spPr>
      </p:pic>
      <p:pic>
        <p:nvPicPr>
          <p:cNvPr id="20" name="Image 19"/>
          <p:cNvPicPr>
            <a:picLocks noChangeAspect="1"/>
          </p:cNvPicPr>
          <p:nvPr/>
        </p:nvPicPr>
        <p:blipFill>
          <a:blip r:embed="rId6" cstate="print">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3418047" y="3040612"/>
            <a:ext cx="320934" cy="320934"/>
          </a:xfrm>
          <a:prstGeom prst="rect">
            <a:avLst/>
          </a:prstGeom>
        </p:spPr>
      </p:pic>
      <p:pic>
        <p:nvPicPr>
          <p:cNvPr id="21" name="Image 20"/>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418238" y="3073210"/>
            <a:ext cx="369002" cy="313799"/>
          </a:xfrm>
          <a:prstGeom prst="rect">
            <a:avLst/>
          </a:prstGeom>
        </p:spPr>
      </p:pic>
    </p:spTree>
    <p:extLst>
      <p:ext uri="{BB962C8B-B14F-4D97-AF65-F5344CB8AC3E}">
        <p14:creationId xmlns:p14="http://schemas.microsoft.com/office/powerpoint/2010/main" val="1934498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21" name="Google Shape;521;p48"/>
          <p:cNvSpPr txBox="1">
            <a:spLocks noGrp="1"/>
          </p:cNvSpPr>
          <p:nvPr>
            <p:ph type="title" idx="4294967295"/>
          </p:nvPr>
        </p:nvSpPr>
        <p:spPr>
          <a:xfrm flipH="1">
            <a:off x="8293100" y="1590675"/>
            <a:ext cx="850900" cy="482600"/>
          </a:xfrm>
          <a:prstGeom prst="rect">
            <a:avLst/>
          </a:prstGeom>
        </p:spPr>
        <p:txBody>
          <a:bodyPr spcFirstLastPara="1" wrap="square" lIns="91425" tIns="91425" rIns="91425" bIns="91425" anchor="ctr" anchorCtr="0">
            <a:noAutofit/>
          </a:bodyPr>
          <a:lstStyle/>
          <a:p>
            <a:pPr marL="0" lvl="0" indent="0"/>
            <a:r>
              <a:rPr lang="en" dirty="0">
                <a:solidFill>
                  <a:schemeClr val="bg1"/>
                </a:solidFill>
                <a:latin typeface="Gotham Black" pitchFamily="50" charset="0"/>
              </a:rPr>
              <a:t>03</a:t>
            </a:r>
            <a:endParaRPr dirty="0">
              <a:solidFill>
                <a:schemeClr val="bg1"/>
              </a:solidFill>
              <a:latin typeface="Gotham Black" pitchFamily="50" charset="0"/>
            </a:endParaRPr>
          </a:p>
        </p:txBody>
      </p:sp>
      <p:sp>
        <p:nvSpPr>
          <p:cNvPr id="16" name="Google Shape;500;p46"/>
          <p:cNvSpPr/>
          <p:nvPr/>
        </p:nvSpPr>
        <p:spPr>
          <a:xfrm rot="10800000">
            <a:off x="5393832" y="0"/>
            <a:ext cx="3794733" cy="692562"/>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1;p46"/>
          <p:cNvSpPr/>
          <p:nvPr/>
        </p:nvSpPr>
        <p:spPr>
          <a:xfrm>
            <a:off x="6532536" y="-69223"/>
            <a:ext cx="2656029" cy="820891"/>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37" name="Google Shape;1084;p72"/>
          <p:cNvSpPr txBox="1">
            <a:spLocks/>
          </p:cNvSpPr>
          <p:nvPr/>
        </p:nvSpPr>
        <p:spPr>
          <a:xfrm>
            <a:off x="-142179" y="270464"/>
            <a:ext cx="56508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Ubuntu"/>
              <a:buNone/>
              <a:defRPr sz="3500" b="1" i="0" u="none" strike="noStrike" cap="none">
                <a:solidFill>
                  <a:schemeClr val="dk1"/>
                </a:solidFill>
                <a:latin typeface="Ubuntu"/>
                <a:ea typeface="Ubuntu"/>
                <a:cs typeface="Ubuntu"/>
                <a:sym typeface="Ubuntu"/>
              </a:defRPr>
            </a:lvl1pPr>
            <a:lvl2pPr marR="0" lvl="1" algn="r" rtl="0">
              <a:lnSpc>
                <a:spcPct val="100000"/>
              </a:lnSpc>
              <a:spcBef>
                <a:spcPts val="0"/>
              </a:spcBef>
              <a:spcAft>
                <a:spcPts val="0"/>
              </a:spcAft>
              <a:buClr>
                <a:schemeClr val="dk1"/>
              </a:buClr>
              <a:buSzPts val="2500"/>
              <a:buFont typeface="Indie Flower"/>
              <a:buNone/>
              <a:defRPr sz="2500" b="1" i="0" u="none" strike="noStrike" cap="none">
                <a:solidFill>
                  <a:schemeClr val="dk1"/>
                </a:solidFill>
                <a:latin typeface="Indie Flower"/>
                <a:ea typeface="Indie Flower"/>
                <a:cs typeface="Indie Flower"/>
                <a:sym typeface="Indie Flower"/>
              </a:defRPr>
            </a:lvl2pPr>
            <a:lvl3pPr marR="0" lvl="2" algn="r" rtl="0">
              <a:lnSpc>
                <a:spcPct val="100000"/>
              </a:lnSpc>
              <a:spcBef>
                <a:spcPts val="0"/>
              </a:spcBef>
              <a:spcAft>
                <a:spcPts val="0"/>
              </a:spcAft>
              <a:buClr>
                <a:schemeClr val="dk1"/>
              </a:buClr>
              <a:buSzPts val="2500"/>
              <a:buFont typeface="Indie Flower"/>
              <a:buNone/>
              <a:defRPr sz="2500" b="1" i="0" u="none" strike="noStrike" cap="none">
                <a:solidFill>
                  <a:schemeClr val="dk1"/>
                </a:solidFill>
                <a:latin typeface="Indie Flower"/>
                <a:ea typeface="Indie Flower"/>
                <a:cs typeface="Indie Flower"/>
                <a:sym typeface="Indie Flower"/>
              </a:defRPr>
            </a:lvl3pPr>
            <a:lvl4pPr marR="0" lvl="3" algn="r" rtl="0">
              <a:lnSpc>
                <a:spcPct val="100000"/>
              </a:lnSpc>
              <a:spcBef>
                <a:spcPts val="0"/>
              </a:spcBef>
              <a:spcAft>
                <a:spcPts val="0"/>
              </a:spcAft>
              <a:buClr>
                <a:schemeClr val="dk1"/>
              </a:buClr>
              <a:buSzPts val="2500"/>
              <a:buFont typeface="Indie Flower"/>
              <a:buNone/>
              <a:defRPr sz="2500" b="1" i="0" u="none" strike="noStrike" cap="none">
                <a:solidFill>
                  <a:schemeClr val="dk1"/>
                </a:solidFill>
                <a:latin typeface="Indie Flower"/>
                <a:ea typeface="Indie Flower"/>
                <a:cs typeface="Indie Flower"/>
                <a:sym typeface="Indie Flower"/>
              </a:defRPr>
            </a:lvl4pPr>
            <a:lvl5pPr marR="0" lvl="4" algn="r" rtl="0">
              <a:lnSpc>
                <a:spcPct val="100000"/>
              </a:lnSpc>
              <a:spcBef>
                <a:spcPts val="0"/>
              </a:spcBef>
              <a:spcAft>
                <a:spcPts val="0"/>
              </a:spcAft>
              <a:buClr>
                <a:schemeClr val="dk1"/>
              </a:buClr>
              <a:buSzPts val="2500"/>
              <a:buFont typeface="Indie Flower"/>
              <a:buNone/>
              <a:defRPr sz="2500" b="1" i="0" u="none" strike="noStrike" cap="none">
                <a:solidFill>
                  <a:schemeClr val="dk1"/>
                </a:solidFill>
                <a:latin typeface="Indie Flower"/>
                <a:ea typeface="Indie Flower"/>
                <a:cs typeface="Indie Flower"/>
                <a:sym typeface="Indie Flower"/>
              </a:defRPr>
            </a:lvl5pPr>
            <a:lvl6pPr marR="0" lvl="5" algn="r" rtl="0">
              <a:lnSpc>
                <a:spcPct val="100000"/>
              </a:lnSpc>
              <a:spcBef>
                <a:spcPts val="0"/>
              </a:spcBef>
              <a:spcAft>
                <a:spcPts val="0"/>
              </a:spcAft>
              <a:buClr>
                <a:schemeClr val="dk1"/>
              </a:buClr>
              <a:buSzPts val="2500"/>
              <a:buFont typeface="Indie Flower"/>
              <a:buNone/>
              <a:defRPr sz="2500" b="1" i="0" u="none" strike="noStrike" cap="none">
                <a:solidFill>
                  <a:schemeClr val="dk1"/>
                </a:solidFill>
                <a:latin typeface="Indie Flower"/>
                <a:ea typeface="Indie Flower"/>
                <a:cs typeface="Indie Flower"/>
                <a:sym typeface="Indie Flower"/>
              </a:defRPr>
            </a:lvl6pPr>
            <a:lvl7pPr marR="0" lvl="6" algn="r" rtl="0">
              <a:lnSpc>
                <a:spcPct val="100000"/>
              </a:lnSpc>
              <a:spcBef>
                <a:spcPts val="0"/>
              </a:spcBef>
              <a:spcAft>
                <a:spcPts val="0"/>
              </a:spcAft>
              <a:buClr>
                <a:schemeClr val="dk1"/>
              </a:buClr>
              <a:buSzPts val="2500"/>
              <a:buFont typeface="Indie Flower"/>
              <a:buNone/>
              <a:defRPr sz="2500" b="1" i="0" u="none" strike="noStrike" cap="none">
                <a:solidFill>
                  <a:schemeClr val="dk1"/>
                </a:solidFill>
                <a:latin typeface="Indie Flower"/>
                <a:ea typeface="Indie Flower"/>
                <a:cs typeface="Indie Flower"/>
                <a:sym typeface="Indie Flower"/>
              </a:defRPr>
            </a:lvl7pPr>
            <a:lvl8pPr marR="0" lvl="7" algn="r" rtl="0">
              <a:lnSpc>
                <a:spcPct val="100000"/>
              </a:lnSpc>
              <a:spcBef>
                <a:spcPts val="0"/>
              </a:spcBef>
              <a:spcAft>
                <a:spcPts val="0"/>
              </a:spcAft>
              <a:buClr>
                <a:schemeClr val="dk1"/>
              </a:buClr>
              <a:buSzPts val="2500"/>
              <a:buFont typeface="Indie Flower"/>
              <a:buNone/>
              <a:defRPr sz="2500" b="1" i="0" u="none" strike="noStrike" cap="none">
                <a:solidFill>
                  <a:schemeClr val="dk1"/>
                </a:solidFill>
                <a:latin typeface="Indie Flower"/>
                <a:ea typeface="Indie Flower"/>
                <a:cs typeface="Indie Flower"/>
                <a:sym typeface="Indie Flower"/>
              </a:defRPr>
            </a:lvl8pPr>
            <a:lvl9pPr marR="0" lvl="8" algn="r" rtl="0">
              <a:lnSpc>
                <a:spcPct val="100000"/>
              </a:lnSpc>
              <a:spcBef>
                <a:spcPts val="0"/>
              </a:spcBef>
              <a:spcAft>
                <a:spcPts val="0"/>
              </a:spcAft>
              <a:buClr>
                <a:schemeClr val="dk1"/>
              </a:buClr>
              <a:buSzPts val="2500"/>
              <a:buFont typeface="Indie Flower"/>
              <a:buNone/>
              <a:defRPr sz="2500" b="1" i="0" u="none" strike="noStrike" cap="none">
                <a:solidFill>
                  <a:schemeClr val="dk1"/>
                </a:solidFill>
                <a:latin typeface="Indie Flower"/>
                <a:ea typeface="Indie Flower"/>
                <a:cs typeface="Indie Flower"/>
                <a:sym typeface="Indie Flower"/>
              </a:defRPr>
            </a:lvl9pPr>
          </a:lstStyle>
          <a:p>
            <a:r>
              <a:rPr lang="fr-FR" dirty="0">
                <a:solidFill>
                  <a:srgbClr val="F2A841"/>
                </a:solidFill>
                <a:latin typeface="Merienda One" panose="020B0604020202020204" charset="0"/>
              </a:rPr>
              <a:t>ORDRE DU </a:t>
            </a:r>
            <a:r>
              <a:rPr lang="fr-FR" sz="3200" dirty="0">
                <a:solidFill>
                  <a:srgbClr val="F2A841"/>
                </a:solidFill>
                <a:latin typeface="Merienda One" panose="020B0604020202020204" charset="0"/>
              </a:rPr>
              <a:t>JOUR</a:t>
            </a:r>
          </a:p>
        </p:txBody>
      </p:sp>
      <p:sp>
        <p:nvSpPr>
          <p:cNvPr id="47" name="Google Shape;514;p48"/>
          <p:cNvSpPr/>
          <p:nvPr/>
        </p:nvSpPr>
        <p:spPr>
          <a:xfrm>
            <a:off x="162252" y="944483"/>
            <a:ext cx="418191" cy="389086"/>
          </a:xfrm>
          <a:custGeom>
            <a:avLst/>
            <a:gdLst/>
            <a:ahLst/>
            <a:cxnLst/>
            <a:rect l="l" t="t" r="r" b="b"/>
            <a:pathLst>
              <a:path w="5005" h="4893" extrusionOk="0">
                <a:moveTo>
                  <a:pt x="2265" y="0"/>
                </a:moveTo>
                <a:cubicBezTo>
                  <a:pt x="2132" y="0"/>
                  <a:pt x="1999" y="11"/>
                  <a:pt x="1869" y="32"/>
                </a:cubicBezTo>
                <a:cubicBezTo>
                  <a:pt x="1662" y="72"/>
                  <a:pt x="1461" y="146"/>
                  <a:pt x="1273" y="246"/>
                </a:cubicBezTo>
                <a:cubicBezTo>
                  <a:pt x="1086" y="347"/>
                  <a:pt x="918" y="474"/>
                  <a:pt x="771" y="621"/>
                </a:cubicBezTo>
                <a:cubicBezTo>
                  <a:pt x="617" y="769"/>
                  <a:pt x="476" y="929"/>
                  <a:pt x="362" y="1104"/>
                </a:cubicBezTo>
                <a:cubicBezTo>
                  <a:pt x="262" y="1278"/>
                  <a:pt x="182" y="1465"/>
                  <a:pt x="128" y="1653"/>
                </a:cubicBezTo>
                <a:cubicBezTo>
                  <a:pt x="68" y="1847"/>
                  <a:pt x="28" y="2041"/>
                  <a:pt x="7" y="2242"/>
                </a:cubicBezTo>
                <a:cubicBezTo>
                  <a:pt x="1" y="2436"/>
                  <a:pt x="14" y="2637"/>
                  <a:pt x="54" y="2832"/>
                </a:cubicBezTo>
                <a:cubicBezTo>
                  <a:pt x="88" y="3026"/>
                  <a:pt x="141" y="3220"/>
                  <a:pt x="222" y="3401"/>
                </a:cubicBezTo>
                <a:cubicBezTo>
                  <a:pt x="309" y="3582"/>
                  <a:pt x="409" y="3749"/>
                  <a:pt x="537" y="3903"/>
                </a:cubicBezTo>
                <a:cubicBezTo>
                  <a:pt x="657" y="4057"/>
                  <a:pt x="798" y="4191"/>
                  <a:pt x="952" y="4319"/>
                </a:cubicBezTo>
                <a:cubicBezTo>
                  <a:pt x="1106" y="4452"/>
                  <a:pt x="1280" y="4566"/>
                  <a:pt x="1468" y="4660"/>
                </a:cubicBezTo>
                <a:cubicBezTo>
                  <a:pt x="1648" y="4747"/>
                  <a:pt x="1849" y="4814"/>
                  <a:pt x="2050" y="4854"/>
                </a:cubicBezTo>
                <a:cubicBezTo>
                  <a:pt x="2199" y="4879"/>
                  <a:pt x="2352" y="4893"/>
                  <a:pt x="2506" y="4893"/>
                </a:cubicBezTo>
                <a:cubicBezTo>
                  <a:pt x="2559" y="4893"/>
                  <a:pt x="2613" y="4891"/>
                  <a:pt x="2667" y="4888"/>
                </a:cubicBezTo>
                <a:cubicBezTo>
                  <a:pt x="2874" y="4868"/>
                  <a:pt x="3075" y="4828"/>
                  <a:pt x="3269" y="4761"/>
                </a:cubicBezTo>
                <a:cubicBezTo>
                  <a:pt x="3464" y="4707"/>
                  <a:pt x="3658" y="4627"/>
                  <a:pt x="3839" y="4526"/>
                </a:cubicBezTo>
                <a:cubicBezTo>
                  <a:pt x="4013" y="4426"/>
                  <a:pt x="4174" y="4298"/>
                  <a:pt x="4321" y="4151"/>
                </a:cubicBezTo>
                <a:cubicBezTo>
                  <a:pt x="4468" y="4004"/>
                  <a:pt x="4596" y="3843"/>
                  <a:pt x="4703" y="3669"/>
                </a:cubicBezTo>
                <a:cubicBezTo>
                  <a:pt x="4803" y="3488"/>
                  <a:pt x="4877" y="3294"/>
                  <a:pt x="4930" y="3093"/>
                </a:cubicBezTo>
                <a:cubicBezTo>
                  <a:pt x="4977" y="2885"/>
                  <a:pt x="5004" y="2671"/>
                  <a:pt x="4997" y="2456"/>
                </a:cubicBezTo>
                <a:cubicBezTo>
                  <a:pt x="4984" y="2249"/>
                  <a:pt x="4944" y="2035"/>
                  <a:pt x="4877" y="1834"/>
                </a:cubicBezTo>
                <a:cubicBezTo>
                  <a:pt x="4810" y="1633"/>
                  <a:pt x="4723" y="1438"/>
                  <a:pt x="4616" y="1258"/>
                </a:cubicBezTo>
                <a:cubicBezTo>
                  <a:pt x="4502" y="1077"/>
                  <a:pt x="4368" y="909"/>
                  <a:pt x="4214" y="762"/>
                </a:cubicBezTo>
                <a:cubicBezTo>
                  <a:pt x="4060" y="621"/>
                  <a:pt x="3886" y="494"/>
                  <a:pt x="3705" y="387"/>
                </a:cubicBezTo>
                <a:cubicBezTo>
                  <a:pt x="3517" y="286"/>
                  <a:pt x="3323" y="199"/>
                  <a:pt x="3122" y="139"/>
                </a:cubicBezTo>
                <a:cubicBezTo>
                  <a:pt x="2921" y="72"/>
                  <a:pt x="2713" y="32"/>
                  <a:pt x="2506" y="12"/>
                </a:cubicBezTo>
                <a:cubicBezTo>
                  <a:pt x="2425" y="4"/>
                  <a:pt x="2345" y="0"/>
                  <a:pt x="2265" y="0"/>
                </a:cubicBezTo>
                <a:close/>
              </a:path>
            </a:pathLst>
          </a:custGeom>
          <a:solidFill>
            <a:srgbClr val="5963AB"/>
          </a:solidFill>
          <a:ln>
            <a:noFill/>
          </a:ln>
        </p:spPr>
        <p:txBody>
          <a:bodyPr spcFirstLastPara="1" wrap="square" lIns="91425" tIns="91425" rIns="91425" bIns="91425" anchor="ctr" anchorCtr="0">
            <a:noAutofit/>
          </a:bodyPr>
          <a:lstStyle/>
          <a:p>
            <a:pPr lvl="0" algn="ctr"/>
            <a:r>
              <a:rPr lang="en" sz="3600" dirty="0">
                <a:solidFill>
                  <a:schemeClr val="bg1"/>
                </a:solidFill>
                <a:latin typeface="Merienda One" panose="020B0604020202020204" charset="0"/>
                <a:cs typeface="Merienda One" panose="020B0604020202020204" charset="0"/>
              </a:rPr>
              <a:t>1</a:t>
            </a:r>
          </a:p>
        </p:txBody>
      </p:sp>
      <p:sp>
        <p:nvSpPr>
          <p:cNvPr id="50" name="Google Shape;514;p48"/>
          <p:cNvSpPr/>
          <p:nvPr/>
        </p:nvSpPr>
        <p:spPr>
          <a:xfrm>
            <a:off x="179308" y="1444150"/>
            <a:ext cx="409788" cy="389086"/>
          </a:xfrm>
          <a:custGeom>
            <a:avLst/>
            <a:gdLst/>
            <a:ahLst/>
            <a:cxnLst/>
            <a:rect l="l" t="t" r="r" b="b"/>
            <a:pathLst>
              <a:path w="5005" h="4893" extrusionOk="0">
                <a:moveTo>
                  <a:pt x="2265" y="0"/>
                </a:moveTo>
                <a:cubicBezTo>
                  <a:pt x="2132" y="0"/>
                  <a:pt x="1999" y="11"/>
                  <a:pt x="1869" y="32"/>
                </a:cubicBezTo>
                <a:cubicBezTo>
                  <a:pt x="1662" y="72"/>
                  <a:pt x="1461" y="146"/>
                  <a:pt x="1273" y="246"/>
                </a:cubicBezTo>
                <a:cubicBezTo>
                  <a:pt x="1086" y="347"/>
                  <a:pt x="918" y="474"/>
                  <a:pt x="771" y="621"/>
                </a:cubicBezTo>
                <a:cubicBezTo>
                  <a:pt x="617" y="769"/>
                  <a:pt x="476" y="929"/>
                  <a:pt x="362" y="1104"/>
                </a:cubicBezTo>
                <a:cubicBezTo>
                  <a:pt x="262" y="1278"/>
                  <a:pt x="182" y="1465"/>
                  <a:pt x="128" y="1653"/>
                </a:cubicBezTo>
                <a:cubicBezTo>
                  <a:pt x="68" y="1847"/>
                  <a:pt x="28" y="2041"/>
                  <a:pt x="7" y="2242"/>
                </a:cubicBezTo>
                <a:cubicBezTo>
                  <a:pt x="1" y="2436"/>
                  <a:pt x="14" y="2637"/>
                  <a:pt x="54" y="2832"/>
                </a:cubicBezTo>
                <a:cubicBezTo>
                  <a:pt x="88" y="3026"/>
                  <a:pt x="141" y="3220"/>
                  <a:pt x="222" y="3401"/>
                </a:cubicBezTo>
                <a:cubicBezTo>
                  <a:pt x="309" y="3582"/>
                  <a:pt x="409" y="3749"/>
                  <a:pt x="537" y="3903"/>
                </a:cubicBezTo>
                <a:cubicBezTo>
                  <a:pt x="657" y="4057"/>
                  <a:pt x="798" y="4191"/>
                  <a:pt x="952" y="4319"/>
                </a:cubicBezTo>
                <a:cubicBezTo>
                  <a:pt x="1106" y="4452"/>
                  <a:pt x="1280" y="4566"/>
                  <a:pt x="1468" y="4660"/>
                </a:cubicBezTo>
                <a:cubicBezTo>
                  <a:pt x="1648" y="4747"/>
                  <a:pt x="1849" y="4814"/>
                  <a:pt x="2050" y="4854"/>
                </a:cubicBezTo>
                <a:cubicBezTo>
                  <a:pt x="2199" y="4879"/>
                  <a:pt x="2352" y="4893"/>
                  <a:pt x="2506" y="4893"/>
                </a:cubicBezTo>
                <a:cubicBezTo>
                  <a:pt x="2559" y="4893"/>
                  <a:pt x="2613" y="4891"/>
                  <a:pt x="2667" y="4888"/>
                </a:cubicBezTo>
                <a:cubicBezTo>
                  <a:pt x="2874" y="4868"/>
                  <a:pt x="3075" y="4828"/>
                  <a:pt x="3269" y="4761"/>
                </a:cubicBezTo>
                <a:cubicBezTo>
                  <a:pt x="3464" y="4707"/>
                  <a:pt x="3658" y="4627"/>
                  <a:pt x="3839" y="4526"/>
                </a:cubicBezTo>
                <a:cubicBezTo>
                  <a:pt x="4013" y="4426"/>
                  <a:pt x="4174" y="4298"/>
                  <a:pt x="4321" y="4151"/>
                </a:cubicBezTo>
                <a:cubicBezTo>
                  <a:pt x="4468" y="4004"/>
                  <a:pt x="4596" y="3843"/>
                  <a:pt x="4703" y="3669"/>
                </a:cubicBezTo>
                <a:cubicBezTo>
                  <a:pt x="4803" y="3488"/>
                  <a:pt x="4877" y="3294"/>
                  <a:pt x="4930" y="3093"/>
                </a:cubicBezTo>
                <a:cubicBezTo>
                  <a:pt x="4977" y="2885"/>
                  <a:pt x="5004" y="2671"/>
                  <a:pt x="4997" y="2456"/>
                </a:cubicBezTo>
                <a:cubicBezTo>
                  <a:pt x="4984" y="2249"/>
                  <a:pt x="4944" y="2035"/>
                  <a:pt x="4877" y="1834"/>
                </a:cubicBezTo>
                <a:cubicBezTo>
                  <a:pt x="4810" y="1633"/>
                  <a:pt x="4723" y="1438"/>
                  <a:pt x="4616" y="1258"/>
                </a:cubicBezTo>
                <a:cubicBezTo>
                  <a:pt x="4502" y="1077"/>
                  <a:pt x="4368" y="909"/>
                  <a:pt x="4214" y="762"/>
                </a:cubicBezTo>
                <a:cubicBezTo>
                  <a:pt x="4060" y="621"/>
                  <a:pt x="3886" y="494"/>
                  <a:pt x="3705" y="387"/>
                </a:cubicBezTo>
                <a:cubicBezTo>
                  <a:pt x="3517" y="286"/>
                  <a:pt x="3323" y="199"/>
                  <a:pt x="3122" y="139"/>
                </a:cubicBezTo>
                <a:cubicBezTo>
                  <a:pt x="2921" y="72"/>
                  <a:pt x="2713" y="32"/>
                  <a:pt x="2506" y="12"/>
                </a:cubicBezTo>
                <a:cubicBezTo>
                  <a:pt x="2425" y="4"/>
                  <a:pt x="2345" y="0"/>
                  <a:pt x="2265" y="0"/>
                </a:cubicBezTo>
                <a:close/>
              </a:path>
            </a:pathLst>
          </a:custGeom>
          <a:solidFill>
            <a:srgbClr val="5963AB"/>
          </a:solidFill>
          <a:ln>
            <a:noFill/>
          </a:ln>
        </p:spPr>
        <p:txBody>
          <a:bodyPr spcFirstLastPara="1" wrap="square" lIns="91425" tIns="91425" rIns="91425" bIns="91425" anchor="ctr" anchorCtr="0">
            <a:noAutofit/>
          </a:bodyPr>
          <a:lstStyle/>
          <a:p>
            <a:pPr lvl="0" algn="ctr"/>
            <a:r>
              <a:rPr lang="en" sz="3600" dirty="0">
                <a:solidFill>
                  <a:schemeClr val="bg1"/>
                </a:solidFill>
                <a:latin typeface="Merienda One" panose="020B0604020202020204" charset="0"/>
                <a:cs typeface="Merienda One" panose="020B0604020202020204" charset="0"/>
              </a:rPr>
              <a:t>2</a:t>
            </a:r>
          </a:p>
        </p:txBody>
      </p:sp>
      <p:sp>
        <p:nvSpPr>
          <p:cNvPr id="51" name="Google Shape;514;p48"/>
          <p:cNvSpPr/>
          <p:nvPr/>
        </p:nvSpPr>
        <p:spPr>
          <a:xfrm>
            <a:off x="180027" y="3054411"/>
            <a:ext cx="409788" cy="389086"/>
          </a:xfrm>
          <a:custGeom>
            <a:avLst/>
            <a:gdLst/>
            <a:ahLst/>
            <a:cxnLst/>
            <a:rect l="l" t="t" r="r" b="b"/>
            <a:pathLst>
              <a:path w="5005" h="4893" extrusionOk="0">
                <a:moveTo>
                  <a:pt x="2265" y="0"/>
                </a:moveTo>
                <a:cubicBezTo>
                  <a:pt x="2132" y="0"/>
                  <a:pt x="1999" y="11"/>
                  <a:pt x="1869" y="32"/>
                </a:cubicBezTo>
                <a:cubicBezTo>
                  <a:pt x="1662" y="72"/>
                  <a:pt x="1461" y="146"/>
                  <a:pt x="1273" y="246"/>
                </a:cubicBezTo>
                <a:cubicBezTo>
                  <a:pt x="1086" y="347"/>
                  <a:pt x="918" y="474"/>
                  <a:pt x="771" y="621"/>
                </a:cubicBezTo>
                <a:cubicBezTo>
                  <a:pt x="617" y="769"/>
                  <a:pt x="476" y="929"/>
                  <a:pt x="362" y="1104"/>
                </a:cubicBezTo>
                <a:cubicBezTo>
                  <a:pt x="262" y="1278"/>
                  <a:pt x="182" y="1465"/>
                  <a:pt x="128" y="1653"/>
                </a:cubicBezTo>
                <a:cubicBezTo>
                  <a:pt x="68" y="1847"/>
                  <a:pt x="28" y="2041"/>
                  <a:pt x="7" y="2242"/>
                </a:cubicBezTo>
                <a:cubicBezTo>
                  <a:pt x="1" y="2436"/>
                  <a:pt x="14" y="2637"/>
                  <a:pt x="54" y="2832"/>
                </a:cubicBezTo>
                <a:cubicBezTo>
                  <a:pt x="88" y="3026"/>
                  <a:pt x="141" y="3220"/>
                  <a:pt x="222" y="3401"/>
                </a:cubicBezTo>
                <a:cubicBezTo>
                  <a:pt x="309" y="3582"/>
                  <a:pt x="409" y="3749"/>
                  <a:pt x="537" y="3903"/>
                </a:cubicBezTo>
                <a:cubicBezTo>
                  <a:pt x="657" y="4057"/>
                  <a:pt x="798" y="4191"/>
                  <a:pt x="952" y="4319"/>
                </a:cubicBezTo>
                <a:cubicBezTo>
                  <a:pt x="1106" y="4452"/>
                  <a:pt x="1280" y="4566"/>
                  <a:pt x="1468" y="4660"/>
                </a:cubicBezTo>
                <a:cubicBezTo>
                  <a:pt x="1648" y="4747"/>
                  <a:pt x="1849" y="4814"/>
                  <a:pt x="2050" y="4854"/>
                </a:cubicBezTo>
                <a:cubicBezTo>
                  <a:pt x="2199" y="4879"/>
                  <a:pt x="2352" y="4893"/>
                  <a:pt x="2506" y="4893"/>
                </a:cubicBezTo>
                <a:cubicBezTo>
                  <a:pt x="2559" y="4893"/>
                  <a:pt x="2613" y="4891"/>
                  <a:pt x="2667" y="4888"/>
                </a:cubicBezTo>
                <a:cubicBezTo>
                  <a:pt x="2874" y="4868"/>
                  <a:pt x="3075" y="4828"/>
                  <a:pt x="3269" y="4761"/>
                </a:cubicBezTo>
                <a:cubicBezTo>
                  <a:pt x="3464" y="4707"/>
                  <a:pt x="3658" y="4627"/>
                  <a:pt x="3839" y="4526"/>
                </a:cubicBezTo>
                <a:cubicBezTo>
                  <a:pt x="4013" y="4426"/>
                  <a:pt x="4174" y="4298"/>
                  <a:pt x="4321" y="4151"/>
                </a:cubicBezTo>
                <a:cubicBezTo>
                  <a:pt x="4468" y="4004"/>
                  <a:pt x="4596" y="3843"/>
                  <a:pt x="4703" y="3669"/>
                </a:cubicBezTo>
                <a:cubicBezTo>
                  <a:pt x="4803" y="3488"/>
                  <a:pt x="4877" y="3294"/>
                  <a:pt x="4930" y="3093"/>
                </a:cubicBezTo>
                <a:cubicBezTo>
                  <a:pt x="4977" y="2885"/>
                  <a:pt x="5004" y="2671"/>
                  <a:pt x="4997" y="2456"/>
                </a:cubicBezTo>
                <a:cubicBezTo>
                  <a:pt x="4984" y="2249"/>
                  <a:pt x="4944" y="2035"/>
                  <a:pt x="4877" y="1834"/>
                </a:cubicBezTo>
                <a:cubicBezTo>
                  <a:pt x="4810" y="1633"/>
                  <a:pt x="4723" y="1438"/>
                  <a:pt x="4616" y="1258"/>
                </a:cubicBezTo>
                <a:cubicBezTo>
                  <a:pt x="4502" y="1077"/>
                  <a:pt x="4368" y="909"/>
                  <a:pt x="4214" y="762"/>
                </a:cubicBezTo>
                <a:cubicBezTo>
                  <a:pt x="4060" y="621"/>
                  <a:pt x="3886" y="494"/>
                  <a:pt x="3705" y="387"/>
                </a:cubicBezTo>
                <a:cubicBezTo>
                  <a:pt x="3517" y="286"/>
                  <a:pt x="3323" y="199"/>
                  <a:pt x="3122" y="139"/>
                </a:cubicBezTo>
                <a:cubicBezTo>
                  <a:pt x="2921" y="72"/>
                  <a:pt x="2713" y="32"/>
                  <a:pt x="2506" y="12"/>
                </a:cubicBezTo>
                <a:cubicBezTo>
                  <a:pt x="2425" y="4"/>
                  <a:pt x="2345" y="0"/>
                  <a:pt x="2265" y="0"/>
                </a:cubicBezTo>
                <a:close/>
              </a:path>
            </a:pathLst>
          </a:custGeom>
          <a:solidFill>
            <a:srgbClr val="5963AB"/>
          </a:solidFill>
          <a:ln>
            <a:noFill/>
          </a:ln>
        </p:spPr>
        <p:txBody>
          <a:bodyPr spcFirstLastPara="1" wrap="square" lIns="91425" tIns="91425" rIns="91425" bIns="91425" anchor="ctr" anchorCtr="0">
            <a:noAutofit/>
          </a:bodyPr>
          <a:lstStyle/>
          <a:p>
            <a:pPr lvl="0" algn="ctr"/>
            <a:r>
              <a:rPr lang="en" sz="3600" dirty="0">
                <a:solidFill>
                  <a:schemeClr val="bg1"/>
                </a:solidFill>
                <a:latin typeface="Merienda One" panose="020B0604020202020204" charset="0"/>
                <a:cs typeface="Merienda One" panose="020B0604020202020204" charset="0"/>
              </a:rPr>
              <a:t>4</a:t>
            </a:r>
          </a:p>
        </p:txBody>
      </p:sp>
      <p:sp>
        <p:nvSpPr>
          <p:cNvPr id="58" name="Google Shape;514;p48"/>
          <p:cNvSpPr/>
          <p:nvPr/>
        </p:nvSpPr>
        <p:spPr>
          <a:xfrm>
            <a:off x="162252" y="1933772"/>
            <a:ext cx="409788" cy="389086"/>
          </a:xfrm>
          <a:custGeom>
            <a:avLst/>
            <a:gdLst/>
            <a:ahLst/>
            <a:cxnLst/>
            <a:rect l="l" t="t" r="r" b="b"/>
            <a:pathLst>
              <a:path w="5005" h="4893" extrusionOk="0">
                <a:moveTo>
                  <a:pt x="2265" y="0"/>
                </a:moveTo>
                <a:cubicBezTo>
                  <a:pt x="2132" y="0"/>
                  <a:pt x="1999" y="11"/>
                  <a:pt x="1869" y="32"/>
                </a:cubicBezTo>
                <a:cubicBezTo>
                  <a:pt x="1662" y="72"/>
                  <a:pt x="1461" y="146"/>
                  <a:pt x="1273" y="246"/>
                </a:cubicBezTo>
                <a:cubicBezTo>
                  <a:pt x="1086" y="347"/>
                  <a:pt x="918" y="474"/>
                  <a:pt x="771" y="621"/>
                </a:cubicBezTo>
                <a:cubicBezTo>
                  <a:pt x="617" y="769"/>
                  <a:pt x="476" y="929"/>
                  <a:pt x="362" y="1104"/>
                </a:cubicBezTo>
                <a:cubicBezTo>
                  <a:pt x="262" y="1278"/>
                  <a:pt x="182" y="1465"/>
                  <a:pt x="128" y="1653"/>
                </a:cubicBezTo>
                <a:cubicBezTo>
                  <a:pt x="68" y="1847"/>
                  <a:pt x="28" y="2041"/>
                  <a:pt x="7" y="2242"/>
                </a:cubicBezTo>
                <a:cubicBezTo>
                  <a:pt x="1" y="2436"/>
                  <a:pt x="14" y="2637"/>
                  <a:pt x="54" y="2832"/>
                </a:cubicBezTo>
                <a:cubicBezTo>
                  <a:pt x="88" y="3026"/>
                  <a:pt x="141" y="3220"/>
                  <a:pt x="222" y="3401"/>
                </a:cubicBezTo>
                <a:cubicBezTo>
                  <a:pt x="309" y="3582"/>
                  <a:pt x="409" y="3749"/>
                  <a:pt x="537" y="3903"/>
                </a:cubicBezTo>
                <a:cubicBezTo>
                  <a:pt x="657" y="4057"/>
                  <a:pt x="798" y="4191"/>
                  <a:pt x="952" y="4319"/>
                </a:cubicBezTo>
                <a:cubicBezTo>
                  <a:pt x="1106" y="4452"/>
                  <a:pt x="1280" y="4566"/>
                  <a:pt x="1468" y="4660"/>
                </a:cubicBezTo>
                <a:cubicBezTo>
                  <a:pt x="1648" y="4747"/>
                  <a:pt x="1849" y="4814"/>
                  <a:pt x="2050" y="4854"/>
                </a:cubicBezTo>
                <a:cubicBezTo>
                  <a:pt x="2199" y="4879"/>
                  <a:pt x="2352" y="4893"/>
                  <a:pt x="2506" y="4893"/>
                </a:cubicBezTo>
                <a:cubicBezTo>
                  <a:pt x="2559" y="4893"/>
                  <a:pt x="2613" y="4891"/>
                  <a:pt x="2667" y="4888"/>
                </a:cubicBezTo>
                <a:cubicBezTo>
                  <a:pt x="2874" y="4868"/>
                  <a:pt x="3075" y="4828"/>
                  <a:pt x="3269" y="4761"/>
                </a:cubicBezTo>
                <a:cubicBezTo>
                  <a:pt x="3464" y="4707"/>
                  <a:pt x="3658" y="4627"/>
                  <a:pt x="3839" y="4526"/>
                </a:cubicBezTo>
                <a:cubicBezTo>
                  <a:pt x="4013" y="4426"/>
                  <a:pt x="4174" y="4298"/>
                  <a:pt x="4321" y="4151"/>
                </a:cubicBezTo>
                <a:cubicBezTo>
                  <a:pt x="4468" y="4004"/>
                  <a:pt x="4596" y="3843"/>
                  <a:pt x="4703" y="3669"/>
                </a:cubicBezTo>
                <a:cubicBezTo>
                  <a:pt x="4803" y="3488"/>
                  <a:pt x="4877" y="3294"/>
                  <a:pt x="4930" y="3093"/>
                </a:cubicBezTo>
                <a:cubicBezTo>
                  <a:pt x="4977" y="2885"/>
                  <a:pt x="5004" y="2671"/>
                  <a:pt x="4997" y="2456"/>
                </a:cubicBezTo>
                <a:cubicBezTo>
                  <a:pt x="4984" y="2249"/>
                  <a:pt x="4944" y="2035"/>
                  <a:pt x="4877" y="1834"/>
                </a:cubicBezTo>
                <a:cubicBezTo>
                  <a:pt x="4810" y="1633"/>
                  <a:pt x="4723" y="1438"/>
                  <a:pt x="4616" y="1258"/>
                </a:cubicBezTo>
                <a:cubicBezTo>
                  <a:pt x="4502" y="1077"/>
                  <a:pt x="4368" y="909"/>
                  <a:pt x="4214" y="762"/>
                </a:cubicBezTo>
                <a:cubicBezTo>
                  <a:pt x="4060" y="621"/>
                  <a:pt x="3886" y="494"/>
                  <a:pt x="3705" y="387"/>
                </a:cubicBezTo>
                <a:cubicBezTo>
                  <a:pt x="3517" y="286"/>
                  <a:pt x="3323" y="199"/>
                  <a:pt x="3122" y="139"/>
                </a:cubicBezTo>
                <a:cubicBezTo>
                  <a:pt x="2921" y="72"/>
                  <a:pt x="2713" y="32"/>
                  <a:pt x="2506" y="12"/>
                </a:cubicBezTo>
                <a:cubicBezTo>
                  <a:pt x="2425" y="4"/>
                  <a:pt x="2345" y="0"/>
                  <a:pt x="2265" y="0"/>
                </a:cubicBezTo>
                <a:close/>
              </a:path>
            </a:pathLst>
          </a:custGeom>
          <a:solidFill>
            <a:srgbClr val="5963AB"/>
          </a:solidFill>
          <a:ln>
            <a:noFill/>
          </a:ln>
        </p:spPr>
        <p:txBody>
          <a:bodyPr spcFirstLastPara="1" wrap="square" lIns="91425" tIns="91425" rIns="91425" bIns="91425" anchor="ctr" anchorCtr="0">
            <a:noAutofit/>
          </a:bodyPr>
          <a:lstStyle/>
          <a:p>
            <a:pPr lvl="0" algn="ctr"/>
            <a:r>
              <a:rPr lang="en" sz="3600" dirty="0">
                <a:solidFill>
                  <a:schemeClr val="bg1"/>
                </a:solidFill>
                <a:latin typeface="Merienda One" panose="020B0604020202020204" charset="0"/>
                <a:cs typeface="Merienda One" panose="020B0604020202020204" charset="0"/>
              </a:rPr>
              <a:t>3</a:t>
            </a:r>
          </a:p>
        </p:txBody>
      </p:sp>
      <p:sp>
        <p:nvSpPr>
          <p:cNvPr id="35" name="Google Shape;499;p46"/>
          <p:cNvSpPr txBox="1">
            <a:spLocks/>
          </p:cNvSpPr>
          <p:nvPr/>
        </p:nvSpPr>
        <p:spPr>
          <a:xfrm>
            <a:off x="692370" y="2694182"/>
            <a:ext cx="8142444" cy="436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2800"/>
              <a:buFont typeface="Bellota Text"/>
              <a:buNone/>
              <a:defRPr sz="2000" b="0" i="0" u="none" strike="noStrike" cap="none">
                <a:solidFill>
                  <a:schemeClr val="dk2"/>
                </a:solidFill>
                <a:latin typeface="Bellota Text"/>
                <a:ea typeface="Bellota Text"/>
                <a:cs typeface="Bellota Text"/>
                <a:sym typeface="Bellota Text"/>
              </a:defRPr>
            </a:lvl1pPr>
            <a:lvl2pPr marL="914400" marR="0" lvl="1" indent="-317500" algn="ctr" rtl="0">
              <a:lnSpc>
                <a:spcPct val="100000"/>
              </a:lnSpc>
              <a:spcBef>
                <a:spcPts val="0"/>
              </a:spcBef>
              <a:spcAft>
                <a:spcPts val="0"/>
              </a:spcAft>
              <a:buClr>
                <a:schemeClr val="dk2"/>
              </a:buClr>
              <a:buSzPts val="2800"/>
              <a:buFont typeface="Bellota Text"/>
              <a:buNone/>
              <a:defRPr sz="2800" b="0" i="0" u="none" strike="noStrike" cap="none">
                <a:solidFill>
                  <a:schemeClr val="dk2"/>
                </a:solidFill>
                <a:latin typeface="Bellota Text"/>
                <a:ea typeface="Bellota Text"/>
                <a:cs typeface="Bellota Text"/>
                <a:sym typeface="Bellota Text"/>
              </a:defRPr>
            </a:lvl2pPr>
            <a:lvl3pPr marL="1371600" marR="0" lvl="2" indent="-317500" algn="ctr" rtl="0">
              <a:lnSpc>
                <a:spcPct val="100000"/>
              </a:lnSpc>
              <a:spcBef>
                <a:spcPts val="0"/>
              </a:spcBef>
              <a:spcAft>
                <a:spcPts val="0"/>
              </a:spcAft>
              <a:buClr>
                <a:schemeClr val="dk2"/>
              </a:buClr>
              <a:buSzPts val="2800"/>
              <a:buFont typeface="Bellota Text"/>
              <a:buNone/>
              <a:defRPr sz="2800" b="0" i="0" u="none" strike="noStrike" cap="none">
                <a:solidFill>
                  <a:schemeClr val="dk2"/>
                </a:solidFill>
                <a:latin typeface="Bellota Text"/>
                <a:ea typeface="Bellota Text"/>
                <a:cs typeface="Bellota Text"/>
                <a:sym typeface="Bellota Text"/>
              </a:defRPr>
            </a:lvl3pPr>
            <a:lvl4pPr marL="1828800" marR="0" lvl="3" indent="-317500" algn="ctr" rtl="0">
              <a:lnSpc>
                <a:spcPct val="100000"/>
              </a:lnSpc>
              <a:spcBef>
                <a:spcPts val="0"/>
              </a:spcBef>
              <a:spcAft>
                <a:spcPts val="0"/>
              </a:spcAft>
              <a:buClr>
                <a:schemeClr val="dk2"/>
              </a:buClr>
              <a:buSzPts val="2800"/>
              <a:buFont typeface="Bellota Text"/>
              <a:buNone/>
              <a:defRPr sz="2800" b="0" i="0" u="none" strike="noStrike" cap="none">
                <a:solidFill>
                  <a:schemeClr val="dk2"/>
                </a:solidFill>
                <a:latin typeface="Bellota Text"/>
                <a:ea typeface="Bellota Text"/>
                <a:cs typeface="Bellota Text"/>
                <a:sym typeface="Bellota Text"/>
              </a:defRPr>
            </a:lvl4pPr>
            <a:lvl5pPr marL="2286000" marR="0" lvl="4" indent="-317500" algn="ctr" rtl="0">
              <a:lnSpc>
                <a:spcPct val="100000"/>
              </a:lnSpc>
              <a:spcBef>
                <a:spcPts val="0"/>
              </a:spcBef>
              <a:spcAft>
                <a:spcPts val="0"/>
              </a:spcAft>
              <a:buClr>
                <a:schemeClr val="dk2"/>
              </a:buClr>
              <a:buSzPts val="2800"/>
              <a:buFont typeface="Bellota Text"/>
              <a:buNone/>
              <a:defRPr sz="2800" b="0" i="0" u="none" strike="noStrike" cap="none">
                <a:solidFill>
                  <a:schemeClr val="dk2"/>
                </a:solidFill>
                <a:latin typeface="Bellota Text"/>
                <a:ea typeface="Bellota Text"/>
                <a:cs typeface="Bellota Text"/>
                <a:sym typeface="Bellota Text"/>
              </a:defRPr>
            </a:lvl5pPr>
            <a:lvl6pPr marL="2743200" marR="0" lvl="5" indent="-317500" algn="ctr" rtl="0">
              <a:lnSpc>
                <a:spcPct val="100000"/>
              </a:lnSpc>
              <a:spcBef>
                <a:spcPts val="0"/>
              </a:spcBef>
              <a:spcAft>
                <a:spcPts val="0"/>
              </a:spcAft>
              <a:buClr>
                <a:schemeClr val="dk2"/>
              </a:buClr>
              <a:buSzPts val="2800"/>
              <a:buFont typeface="Bellota Text"/>
              <a:buNone/>
              <a:defRPr sz="2800" b="0" i="0" u="none" strike="noStrike" cap="none">
                <a:solidFill>
                  <a:schemeClr val="dk2"/>
                </a:solidFill>
                <a:latin typeface="Bellota Text"/>
                <a:ea typeface="Bellota Text"/>
                <a:cs typeface="Bellota Text"/>
                <a:sym typeface="Bellota Text"/>
              </a:defRPr>
            </a:lvl6pPr>
            <a:lvl7pPr marL="3200400" marR="0" lvl="6" indent="-317500" algn="ctr" rtl="0">
              <a:lnSpc>
                <a:spcPct val="100000"/>
              </a:lnSpc>
              <a:spcBef>
                <a:spcPts val="0"/>
              </a:spcBef>
              <a:spcAft>
                <a:spcPts val="0"/>
              </a:spcAft>
              <a:buClr>
                <a:schemeClr val="dk2"/>
              </a:buClr>
              <a:buSzPts val="2800"/>
              <a:buFont typeface="Bellota Text"/>
              <a:buNone/>
              <a:defRPr sz="2800" b="0" i="0" u="none" strike="noStrike" cap="none">
                <a:solidFill>
                  <a:schemeClr val="dk2"/>
                </a:solidFill>
                <a:latin typeface="Bellota Text"/>
                <a:ea typeface="Bellota Text"/>
                <a:cs typeface="Bellota Text"/>
                <a:sym typeface="Bellota Text"/>
              </a:defRPr>
            </a:lvl7pPr>
            <a:lvl8pPr marL="3657600" marR="0" lvl="7" indent="-317500" algn="ctr" rtl="0">
              <a:lnSpc>
                <a:spcPct val="100000"/>
              </a:lnSpc>
              <a:spcBef>
                <a:spcPts val="0"/>
              </a:spcBef>
              <a:spcAft>
                <a:spcPts val="0"/>
              </a:spcAft>
              <a:buClr>
                <a:schemeClr val="dk2"/>
              </a:buClr>
              <a:buSzPts val="2800"/>
              <a:buFont typeface="Bellota Text"/>
              <a:buNone/>
              <a:defRPr sz="2800" b="0" i="0" u="none" strike="noStrike" cap="none">
                <a:solidFill>
                  <a:schemeClr val="dk2"/>
                </a:solidFill>
                <a:latin typeface="Bellota Text"/>
                <a:ea typeface="Bellota Text"/>
                <a:cs typeface="Bellota Text"/>
                <a:sym typeface="Bellota Text"/>
              </a:defRPr>
            </a:lvl8pPr>
            <a:lvl9pPr marL="4114800" marR="0" lvl="8" indent="-317500" algn="ctr" rtl="0">
              <a:lnSpc>
                <a:spcPct val="100000"/>
              </a:lnSpc>
              <a:spcBef>
                <a:spcPts val="0"/>
              </a:spcBef>
              <a:spcAft>
                <a:spcPts val="0"/>
              </a:spcAft>
              <a:buClr>
                <a:schemeClr val="dk2"/>
              </a:buClr>
              <a:buSzPts val="2800"/>
              <a:buFont typeface="Bellota Text"/>
              <a:buNone/>
              <a:defRPr sz="2800" b="0" i="0" u="none" strike="noStrike" cap="none">
                <a:solidFill>
                  <a:schemeClr val="dk2"/>
                </a:solidFill>
                <a:latin typeface="Bellota Text"/>
                <a:ea typeface="Bellota Text"/>
                <a:cs typeface="Bellota Text"/>
                <a:sym typeface="Bellota Text"/>
              </a:defRPr>
            </a:lvl9pPr>
          </a:lstStyle>
          <a:p>
            <a:pPr marL="0" indent="0" algn="just">
              <a:lnSpc>
                <a:spcPct val="150000"/>
              </a:lnSpc>
            </a:pPr>
            <a:r>
              <a:rPr lang="fr-FR" sz="2300" dirty="0">
                <a:solidFill>
                  <a:srgbClr val="F2A841"/>
                </a:solidFill>
                <a:latin typeface="Merienda One" panose="02000000000000000000" pitchFamily="2" charset="0"/>
                <a:ea typeface="Segoe UI Black" panose="020B0A02040204020203" pitchFamily="34" charset="0"/>
                <a:cs typeface="Merienda One" panose="020B0604020202020204" charset="0"/>
              </a:rPr>
              <a:t>Les sollicitations en cours</a:t>
            </a:r>
          </a:p>
          <a:p>
            <a:pPr marL="0" indent="0" algn="just">
              <a:lnSpc>
                <a:spcPct val="150000"/>
              </a:lnSpc>
            </a:pPr>
            <a:r>
              <a:rPr lang="fr-FR" sz="2300" dirty="0">
                <a:solidFill>
                  <a:srgbClr val="F2A841"/>
                </a:solidFill>
                <a:latin typeface="Merienda One" panose="02000000000000000000" pitchFamily="2" charset="0"/>
                <a:ea typeface="Segoe UI Black" panose="020B0A02040204020203" pitchFamily="34" charset="0"/>
                <a:cs typeface="Merienda One" panose="020B0604020202020204" charset="0"/>
              </a:rPr>
              <a:t>Actions de la Ville en matière de santé mentale</a:t>
            </a:r>
          </a:p>
          <a:p>
            <a:pPr marL="0" indent="0" algn="just">
              <a:lnSpc>
                <a:spcPct val="150000"/>
              </a:lnSpc>
            </a:pPr>
            <a:r>
              <a:rPr lang="fr-FR" sz="2300" dirty="0">
                <a:solidFill>
                  <a:srgbClr val="F2A841"/>
                </a:solidFill>
                <a:latin typeface="Merienda One" panose="02000000000000000000" pitchFamily="2" charset="0"/>
                <a:ea typeface="Segoe UI Black" panose="020B0A02040204020203" pitchFamily="34" charset="0"/>
                <a:cs typeface="Merienda One" panose="020B0604020202020204" charset="0"/>
              </a:rPr>
              <a:t>La Ville s'engage contre les violences sexistes et sexuelles</a:t>
            </a:r>
          </a:p>
          <a:p>
            <a:pPr marL="0" indent="0" algn="just">
              <a:lnSpc>
                <a:spcPct val="150000"/>
              </a:lnSpc>
            </a:pPr>
            <a:r>
              <a:rPr lang="fr-FR" sz="2300" dirty="0">
                <a:solidFill>
                  <a:srgbClr val="F2A841"/>
                </a:solidFill>
                <a:latin typeface="Merienda One" panose="02000000000000000000" pitchFamily="2" charset="0"/>
                <a:ea typeface="Segoe UI Black" panose="020B0A02040204020203" pitchFamily="34" charset="0"/>
                <a:cs typeface="Merienda One" panose="020B0604020202020204" charset="0"/>
              </a:rPr>
              <a:t>Le calendrier des budgets participatifs 2025</a:t>
            </a:r>
          </a:p>
          <a:p>
            <a:pPr marL="0" indent="0" algn="just">
              <a:lnSpc>
                <a:spcPct val="150000"/>
              </a:lnSpc>
            </a:pPr>
            <a:r>
              <a:rPr lang="fr-FR" sz="2300" dirty="0">
                <a:solidFill>
                  <a:srgbClr val="F2A841"/>
                </a:solidFill>
                <a:latin typeface="Merienda One" panose="02000000000000000000" pitchFamily="2" charset="0"/>
                <a:ea typeface="Segoe UI Black" panose="020B0A02040204020203" pitchFamily="34" charset="0"/>
                <a:cs typeface="Merienda One" panose="020B0604020202020204" charset="0"/>
              </a:rPr>
              <a:t>La laïcité au Kremlin-Bicêtre</a:t>
            </a:r>
          </a:p>
          <a:p>
            <a:pPr marL="0" indent="0" algn="just">
              <a:lnSpc>
                <a:spcPct val="150000"/>
              </a:lnSpc>
            </a:pPr>
            <a:r>
              <a:rPr lang="fr-FR" sz="2300" dirty="0">
                <a:solidFill>
                  <a:srgbClr val="F2A841"/>
                </a:solidFill>
                <a:latin typeface="Merienda One" panose="02000000000000000000" pitchFamily="2" charset="0"/>
                <a:ea typeface="Segoe UI Black" panose="020B0A02040204020203" pitchFamily="34" charset="0"/>
                <a:cs typeface="Merienda One" panose="020B0604020202020204" charset="0"/>
              </a:rPr>
              <a:t>Projet de tiers-lieu Sembat </a:t>
            </a:r>
          </a:p>
          <a:p>
            <a:pPr marL="0" indent="0" algn="just">
              <a:lnSpc>
                <a:spcPct val="150000"/>
              </a:lnSpc>
            </a:pPr>
            <a:r>
              <a:rPr lang="fr-FR" sz="2300" dirty="0">
                <a:solidFill>
                  <a:srgbClr val="F2A841"/>
                </a:solidFill>
                <a:latin typeface="Merienda One" panose="02000000000000000000" pitchFamily="2" charset="0"/>
                <a:ea typeface="Segoe UI Black" panose="020B0A02040204020203" pitchFamily="34" charset="0"/>
                <a:cs typeface="Merienda One" panose="020B0604020202020204" charset="0"/>
              </a:rPr>
              <a:t>L’agenda de votre quartier</a:t>
            </a:r>
          </a:p>
        </p:txBody>
      </p:sp>
      <p:sp>
        <p:nvSpPr>
          <p:cNvPr id="40" name="Google Shape;499;p46"/>
          <p:cNvSpPr txBox="1">
            <a:spLocks/>
          </p:cNvSpPr>
          <p:nvPr/>
        </p:nvSpPr>
        <p:spPr>
          <a:xfrm>
            <a:off x="618320" y="2971388"/>
            <a:ext cx="8216494" cy="436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fr-FR" sz="2200" dirty="0">
              <a:solidFill>
                <a:srgbClr val="10B9AA"/>
              </a:solidFill>
              <a:latin typeface="Gotham Black"/>
            </a:endParaRPr>
          </a:p>
        </p:txBody>
      </p:sp>
      <p:sp>
        <p:nvSpPr>
          <p:cNvPr id="23" name="Google Shape;514;p48"/>
          <p:cNvSpPr/>
          <p:nvPr/>
        </p:nvSpPr>
        <p:spPr>
          <a:xfrm>
            <a:off x="179308" y="3603449"/>
            <a:ext cx="409788" cy="389086"/>
          </a:xfrm>
          <a:custGeom>
            <a:avLst/>
            <a:gdLst/>
            <a:ahLst/>
            <a:cxnLst/>
            <a:rect l="l" t="t" r="r" b="b"/>
            <a:pathLst>
              <a:path w="5005" h="4893" extrusionOk="0">
                <a:moveTo>
                  <a:pt x="2265" y="0"/>
                </a:moveTo>
                <a:cubicBezTo>
                  <a:pt x="2132" y="0"/>
                  <a:pt x="1999" y="11"/>
                  <a:pt x="1869" y="32"/>
                </a:cubicBezTo>
                <a:cubicBezTo>
                  <a:pt x="1662" y="72"/>
                  <a:pt x="1461" y="146"/>
                  <a:pt x="1273" y="246"/>
                </a:cubicBezTo>
                <a:cubicBezTo>
                  <a:pt x="1086" y="347"/>
                  <a:pt x="918" y="474"/>
                  <a:pt x="771" y="621"/>
                </a:cubicBezTo>
                <a:cubicBezTo>
                  <a:pt x="617" y="769"/>
                  <a:pt x="476" y="929"/>
                  <a:pt x="362" y="1104"/>
                </a:cubicBezTo>
                <a:cubicBezTo>
                  <a:pt x="262" y="1278"/>
                  <a:pt x="182" y="1465"/>
                  <a:pt x="128" y="1653"/>
                </a:cubicBezTo>
                <a:cubicBezTo>
                  <a:pt x="68" y="1847"/>
                  <a:pt x="28" y="2041"/>
                  <a:pt x="7" y="2242"/>
                </a:cubicBezTo>
                <a:cubicBezTo>
                  <a:pt x="1" y="2436"/>
                  <a:pt x="14" y="2637"/>
                  <a:pt x="54" y="2832"/>
                </a:cubicBezTo>
                <a:cubicBezTo>
                  <a:pt x="88" y="3026"/>
                  <a:pt x="141" y="3220"/>
                  <a:pt x="222" y="3401"/>
                </a:cubicBezTo>
                <a:cubicBezTo>
                  <a:pt x="309" y="3582"/>
                  <a:pt x="409" y="3749"/>
                  <a:pt x="537" y="3903"/>
                </a:cubicBezTo>
                <a:cubicBezTo>
                  <a:pt x="657" y="4057"/>
                  <a:pt x="798" y="4191"/>
                  <a:pt x="952" y="4319"/>
                </a:cubicBezTo>
                <a:cubicBezTo>
                  <a:pt x="1106" y="4452"/>
                  <a:pt x="1280" y="4566"/>
                  <a:pt x="1468" y="4660"/>
                </a:cubicBezTo>
                <a:cubicBezTo>
                  <a:pt x="1648" y="4747"/>
                  <a:pt x="1849" y="4814"/>
                  <a:pt x="2050" y="4854"/>
                </a:cubicBezTo>
                <a:cubicBezTo>
                  <a:pt x="2199" y="4879"/>
                  <a:pt x="2352" y="4893"/>
                  <a:pt x="2506" y="4893"/>
                </a:cubicBezTo>
                <a:cubicBezTo>
                  <a:pt x="2559" y="4893"/>
                  <a:pt x="2613" y="4891"/>
                  <a:pt x="2667" y="4888"/>
                </a:cubicBezTo>
                <a:cubicBezTo>
                  <a:pt x="2874" y="4868"/>
                  <a:pt x="3075" y="4828"/>
                  <a:pt x="3269" y="4761"/>
                </a:cubicBezTo>
                <a:cubicBezTo>
                  <a:pt x="3464" y="4707"/>
                  <a:pt x="3658" y="4627"/>
                  <a:pt x="3839" y="4526"/>
                </a:cubicBezTo>
                <a:cubicBezTo>
                  <a:pt x="4013" y="4426"/>
                  <a:pt x="4174" y="4298"/>
                  <a:pt x="4321" y="4151"/>
                </a:cubicBezTo>
                <a:cubicBezTo>
                  <a:pt x="4468" y="4004"/>
                  <a:pt x="4596" y="3843"/>
                  <a:pt x="4703" y="3669"/>
                </a:cubicBezTo>
                <a:cubicBezTo>
                  <a:pt x="4803" y="3488"/>
                  <a:pt x="4877" y="3294"/>
                  <a:pt x="4930" y="3093"/>
                </a:cubicBezTo>
                <a:cubicBezTo>
                  <a:pt x="4977" y="2885"/>
                  <a:pt x="5004" y="2671"/>
                  <a:pt x="4997" y="2456"/>
                </a:cubicBezTo>
                <a:cubicBezTo>
                  <a:pt x="4984" y="2249"/>
                  <a:pt x="4944" y="2035"/>
                  <a:pt x="4877" y="1834"/>
                </a:cubicBezTo>
                <a:cubicBezTo>
                  <a:pt x="4810" y="1633"/>
                  <a:pt x="4723" y="1438"/>
                  <a:pt x="4616" y="1258"/>
                </a:cubicBezTo>
                <a:cubicBezTo>
                  <a:pt x="4502" y="1077"/>
                  <a:pt x="4368" y="909"/>
                  <a:pt x="4214" y="762"/>
                </a:cubicBezTo>
                <a:cubicBezTo>
                  <a:pt x="4060" y="621"/>
                  <a:pt x="3886" y="494"/>
                  <a:pt x="3705" y="387"/>
                </a:cubicBezTo>
                <a:cubicBezTo>
                  <a:pt x="3517" y="286"/>
                  <a:pt x="3323" y="199"/>
                  <a:pt x="3122" y="139"/>
                </a:cubicBezTo>
                <a:cubicBezTo>
                  <a:pt x="2921" y="72"/>
                  <a:pt x="2713" y="32"/>
                  <a:pt x="2506" y="12"/>
                </a:cubicBezTo>
                <a:cubicBezTo>
                  <a:pt x="2425" y="4"/>
                  <a:pt x="2345" y="0"/>
                  <a:pt x="2265" y="0"/>
                </a:cubicBezTo>
                <a:close/>
              </a:path>
            </a:pathLst>
          </a:custGeom>
          <a:solidFill>
            <a:srgbClr val="5963AB"/>
          </a:solidFill>
          <a:ln>
            <a:noFill/>
          </a:ln>
        </p:spPr>
        <p:txBody>
          <a:bodyPr spcFirstLastPara="1" wrap="square" lIns="91425" tIns="91425" rIns="91425" bIns="91425" anchor="ctr" anchorCtr="0">
            <a:noAutofit/>
          </a:bodyPr>
          <a:lstStyle/>
          <a:p>
            <a:pPr lvl="0" algn="ctr"/>
            <a:r>
              <a:rPr lang="en" sz="3600" dirty="0">
                <a:solidFill>
                  <a:schemeClr val="bg1"/>
                </a:solidFill>
                <a:latin typeface="Merienda One" panose="020B0604020202020204" charset="0"/>
                <a:cs typeface="Merienda One" panose="020B0604020202020204" charset="0"/>
              </a:rPr>
              <a:t>5</a:t>
            </a:r>
          </a:p>
        </p:txBody>
      </p:sp>
      <p:sp>
        <p:nvSpPr>
          <p:cNvPr id="19" name="Google Shape;514;p48"/>
          <p:cNvSpPr/>
          <p:nvPr/>
        </p:nvSpPr>
        <p:spPr>
          <a:xfrm>
            <a:off x="170655" y="4128297"/>
            <a:ext cx="409788" cy="389086"/>
          </a:xfrm>
          <a:custGeom>
            <a:avLst/>
            <a:gdLst/>
            <a:ahLst/>
            <a:cxnLst/>
            <a:rect l="l" t="t" r="r" b="b"/>
            <a:pathLst>
              <a:path w="5005" h="4893" extrusionOk="0">
                <a:moveTo>
                  <a:pt x="2265" y="0"/>
                </a:moveTo>
                <a:cubicBezTo>
                  <a:pt x="2132" y="0"/>
                  <a:pt x="1999" y="11"/>
                  <a:pt x="1869" y="32"/>
                </a:cubicBezTo>
                <a:cubicBezTo>
                  <a:pt x="1662" y="72"/>
                  <a:pt x="1461" y="146"/>
                  <a:pt x="1273" y="246"/>
                </a:cubicBezTo>
                <a:cubicBezTo>
                  <a:pt x="1086" y="347"/>
                  <a:pt x="918" y="474"/>
                  <a:pt x="771" y="621"/>
                </a:cubicBezTo>
                <a:cubicBezTo>
                  <a:pt x="617" y="769"/>
                  <a:pt x="476" y="929"/>
                  <a:pt x="362" y="1104"/>
                </a:cubicBezTo>
                <a:cubicBezTo>
                  <a:pt x="262" y="1278"/>
                  <a:pt x="182" y="1465"/>
                  <a:pt x="128" y="1653"/>
                </a:cubicBezTo>
                <a:cubicBezTo>
                  <a:pt x="68" y="1847"/>
                  <a:pt x="28" y="2041"/>
                  <a:pt x="7" y="2242"/>
                </a:cubicBezTo>
                <a:cubicBezTo>
                  <a:pt x="1" y="2436"/>
                  <a:pt x="14" y="2637"/>
                  <a:pt x="54" y="2832"/>
                </a:cubicBezTo>
                <a:cubicBezTo>
                  <a:pt x="88" y="3026"/>
                  <a:pt x="141" y="3220"/>
                  <a:pt x="222" y="3401"/>
                </a:cubicBezTo>
                <a:cubicBezTo>
                  <a:pt x="309" y="3582"/>
                  <a:pt x="409" y="3749"/>
                  <a:pt x="537" y="3903"/>
                </a:cubicBezTo>
                <a:cubicBezTo>
                  <a:pt x="657" y="4057"/>
                  <a:pt x="798" y="4191"/>
                  <a:pt x="952" y="4319"/>
                </a:cubicBezTo>
                <a:cubicBezTo>
                  <a:pt x="1106" y="4452"/>
                  <a:pt x="1280" y="4566"/>
                  <a:pt x="1468" y="4660"/>
                </a:cubicBezTo>
                <a:cubicBezTo>
                  <a:pt x="1648" y="4747"/>
                  <a:pt x="1849" y="4814"/>
                  <a:pt x="2050" y="4854"/>
                </a:cubicBezTo>
                <a:cubicBezTo>
                  <a:pt x="2199" y="4879"/>
                  <a:pt x="2352" y="4893"/>
                  <a:pt x="2506" y="4893"/>
                </a:cubicBezTo>
                <a:cubicBezTo>
                  <a:pt x="2559" y="4893"/>
                  <a:pt x="2613" y="4891"/>
                  <a:pt x="2667" y="4888"/>
                </a:cubicBezTo>
                <a:cubicBezTo>
                  <a:pt x="2874" y="4868"/>
                  <a:pt x="3075" y="4828"/>
                  <a:pt x="3269" y="4761"/>
                </a:cubicBezTo>
                <a:cubicBezTo>
                  <a:pt x="3464" y="4707"/>
                  <a:pt x="3658" y="4627"/>
                  <a:pt x="3839" y="4526"/>
                </a:cubicBezTo>
                <a:cubicBezTo>
                  <a:pt x="4013" y="4426"/>
                  <a:pt x="4174" y="4298"/>
                  <a:pt x="4321" y="4151"/>
                </a:cubicBezTo>
                <a:cubicBezTo>
                  <a:pt x="4468" y="4004"/>
                  <a:pt x="4596" y="3843"/>
                  <a:pt x="4703" y="3669"/>
                </a:cubicBezTo>
                <a:cubicBezTo>
                  <a:pt x="4803" y="3488"/>
                  <a:pt x="4877" y="3294"/>
                  <a:pt x="4930" y="3093"/>
                </a:cubicBezTo>
                <a:cubicBezTo>
                  <a:pt x="4977" y="2885"/>
                  <a:pt x="5004" y="2671"/>
                  <a:pt x="4997" y="2456"/>
                </a:cubicBezTo>
                <a:cubicBezTo>
                  <a:pt x="4984" y="2249"/>
                  <a:pt x="4944" y="2035"/>
                  <a:pt x="4877" y="1834"/>
                </a:cubicBezTo>
                <a:cubicBezTo>
                  <a:pt x="4810" y="1633"/>
                  <a:pt x="4723" y="1438"/>
                  <a:pt x="4616" y="1258"/>
                </a:cubicBezTo>
                <a:cubicBezTo>
                  <a:pt x="4502" y="1077"/>
                  <a:pt x="4368" y="909"/>
                  <a:pt x="4214" y="762"/>
                </a:cubicBezTo>
                <a:cubicBezTo>
                  <a:pt x="4060" y="621"/>
                  <a:pt x="3886" y="494"/>
                  <a:pt x="3705" y="387"/>
                </a:cubicBezTo>
                <a:cubicBezTo>
                  <a:pt x="3517" y="286"/>
                  <a:pt x="3323" y="199"/>
                  <a:pt x="3122" y="139"/>
                </a:cubicBezTo>
                <a:cubicBezTo>
                  <a:pt x="2921" y="72"/>
                  <a:pt x="2713" y="32"/>
                  <a:pt x="2506" y="12"/>
                </a:cubicBezTo>
                <a:cubicBezTo>
                  <a:pt x="2425" y="4"/>
                  <a:pt x="2345" y="0"/>
                  <a:pt x="2265" y="0"/>
                </a:cubicBezTo>
                <a:close/>
              </a:path>
            </a:pathLst>
          </a:custGeom>
          <a:solidFill>
            <a:srgbClr val="5963AB"/>
          </a:solidFill>
          <a:ln>
            <a:noFill/>
          </a:ln>
        </p:spPr>
        <p:txBody>
          <a:bodyPr spcFirstLastPara="1" wrap="square" lIns="91425" tIns="91425" rIns="91425" bIns="91425" anchor="ctr" anchorCtr="0">
            <a:noAutofit/>
          </a:bodyPr>
          <a:lstStyle/>
          <a:p>
            <a:pPr lvl="0" algn="ctr"/>
            <a:r>
              <a:rPr lang="en" sz="3600" dirty="0">
                <a:solidFill>
                  <a:schemeClr val="bg1"/>
                </a:solidFill>
                <a:latin typeface="Merienda One" panose="020B0604020202020204" charset="0"/>
                <a:cs typeface="Merienda One" panose="020B0604020202020204" charset="0"/>
              </a:rPr>
              <a:t>6</a:t>
            </a:r>
          </a:p>
        </p:txBody>
      </p:sp>
      <p:sp>
        <p:nvSpPr>
          <p:cNvPr id="20" name="Google Shape;514;p48">
            <a:extLst>
              <a:ext uri="{FF2B5EF4-FFF2-40B4-BE49-F238E27FC236}">
                <a16:creationId xmlns="" xmlns:a16="http://schemas.microsoft.com/office/drawing/2014/main" id="{095CBEED-0B8D-4C67-A5E9-A2FDF62DCB43}"/>
              </a:ext>
            </a:extLst>
          </p:cNvPr>
          <p:cNvSpPr/>
          <p:nvPr/>
        </p:nvSpPr>
        <p:spPr>
          <a:xfrm>
            <a:off x="158050" y="4653145"/>
            <a:ext cx="418191" cy="389086"/>
          </a:xfrm>
          <a:custGeom>
            <a:avLst/>
            <a:gdLst/>
            <a:ahLst/>
            <a:cxnLst/>
            <a:rect l="l" t="t" r="r" b="b"/>
            <a:pathLst>
              <a:path w="5005" h="4893" extrusionOk="0">
                <a:moveTo>
                  <a:pt x="2265" y="0"/>
                </a:moveTo>
                <a:cubicBezTo>
                  <a:pt x="2132" y="0"/>
                  <a:pt x="1999" y="11"/>
                  <a:pt x="1869" y="32"/>
                </a:cubicBezTo>
                <a:cubicBezTo>
                  <a:pt x="1662" y="72"/>
                  <a:pt x="1461" y="146"/>
                  <a:pt x="1273" y="246"/>
                </a:cubicBezTo>
                <a:cubicBezTo>
                  <a:pt x="1086" y="347"/>
                  <a:pt x="918" y="474"/>
                  <a:pt x="771" y="621"/>
                </a:cubicBezTo>
                <a:cubicBezTo>
                  <a:pt x="617" y="769"/>
                  <a:pt x="476" y="929"/>
                  <a:pt x="362" y="1104"/>
                </a:cubicBezTo>
                <a:cubicBezTo>
                  <a:pt x="262" y="1278"/>
                  <a:pt x="182" y="1465"/>
                  <a:pt x="128" y="1653"/>
                </a:cubicBezTo>
                <a:cubicBezTo>
                  <a:pt x="68" y="1847"/>
                  <a:pt x="28" y="2041"/>
                  <a:pt x="7" y="2242"/>
                </a:cubicBezTo>
                <a:cubicBezTo>
                  <a:pt x="1" y="2436"/>
                  <a:pt x="14" y="2637"/>
                  <a:pt x="54" y="2832"/>
                </a:cubicBezTo>
                <a:cubicBezTo>
                  <a:pt x="88" y="3026"/>
                  <a:pt x="141" y="3220"/>
                  <a:pt x="222" y="3401"/>
                </a:cubicBezTo>
                <a:cubicBezTo>
                  <a:pt x="309" y="3582"/>
                  <a:pt x="409" y="3749"/>
                  <a:pt x="537" y="3903"/>
                </a:cubicBezTo>
                <a:cubicBezTo>
                  <a:pt x="657" y="4057"/>
                  <a:pt x="798" y="4191"/>
                  <a:pt x="952" y="4319"/>
                </a:cubicBezTo>
                <a:cubicBezTo>
                  <a:pt x="1106" y="4452"/>
                  <a:pt x="1280" y="4566"/>
                  <a:pt x="1468" y="4660"/>
                </a:cubicBezTo>
                <a:cubicBezTo>
                  <a:pt x="1648" y="4747"/>
                  <a:pt x="1849" y="4814"/>
                  <a:pt x="2050" y="4854"/>
                </a:cubicBezTo>
                <a:cubicBezTo>
                  <a:pt x="2199" y="4879"/>
                  <a:pt x="2352" y="4893"/>
                  <a:pt x="2506" y="4893"/>
                </a:cubicBezTo>
                <a:cubicBezTo>
                  <a:pt x="2559" y="4893"/>
                  <a:pt x="2613" y="4891"/>
                  <a:pt x="2667" y="4888"/>
                </a:cubicBezTo>
                <a:cubicBezTo>
                  <a:pt x="2874" y="4868"/>
                  <a:pt x="3075" y="4828"/>
                  <a:pt x="3269" y="4761"/>
                </a:cubicBezTo>
                <a:cubicBezTo>
                  <a:pt x="3464" y="4707"/>
                  <a:pt x="3658" y="4627"/>
                  <a:pt x="3839" y="4526"/>
                </a:cubicBezTo>
                <a:cubicBezTo>
                  <a:pt x="4013" y="4426"/>
                  <a:pt x="4174" y="4298"/>
                  <a:pt x="4321" y="4151"/>
                </a:cubicBezTo>
                <a:cubicBezTo>
                  <a:pt x="4468" y="4004"/>
                  <a:pt x="4596" y="3843"/>
                  <a:pt x="4703" y="3669"/>
                </a:cubicBezTo>
                <a:cubicBezTo>
                  <a:pt x="4803" y="3488"/>
                  <a:pt x="4877" y="3294"/>
                  <a:pt x="4930" y="3093"/>
                </a:cubicBezTo>
                <a:cubicBezTo>
                  <a:pt x="4977" y="2885"/>
                  <a:pt x="5004" y="2671"/>
                  <a:pt x="4997" y="2456"/>
                </a:cubicBezTo>
                <a:cubicBezTo>
                  <a:pt x="4984" y="2249"/>
                  <a:pt x="4944" y="2035"/>
                  <a:pt x="4877" y="1834"/>
                </a:cubicBezTo>
                <a:cubicBezTo>
                  <a:pt x="4810" y="1633"/>
                  <a:pt x="4723" y="1438"/>
                  <a:pt x="4616" y="1258"/>
                </a:cubicBezTo>
                <a:cubicBezTo>
                  <a:pt x="4502" y="1077"/>
                  <a:pt x="4368" y="909"/>
                  <a:pt x="4214" y="762"/>
                </a:cubicBezTo>
                <a:cubicBezTo>
                  <a:pt x="4060" y="621"/>
                  <a:pt x="3886" y="494"/>
                  <a:pt x="3705" y="387"/>
                </a:cubicBezTo>
                <a:cubicBezTo>
                  <a:pt x="3517" y="286"/>
                  <a:pt x="3323" y="199"/>
                  <a:pt x="3122" y="139"/>
                </a:cubicBezTo>
                <a:cubicBezTo>
                  <a:pt x="2921" y="72"/>
                  <a:pt x="2713" y="32"/>
                  <a:pt x="2506" y="12"/>
                </a:cubicBezTo>
                <a:cubicBezTo>
                  <a:pt x="2425" y="4"/>
                  <a:pt x="2345" y="0"/>
                  <a:pt x="2265" y="0"/>
                </a:cubicBezTo>
                <a:close/>
              </a:path>
            </a:pathLst>
          </a:custGeom>
          <a:solidFill>
            <a:srgbClr val="5963AB"/>
          </a:solidFill>
          <a:ln>
            <a:noFill/>
          </a:ln>
        </p:spPr>
        <p:txBody>
          <a:bodyPr spcFirstLastPara="1" wrap="square" lIns="91425" tIns="91425" rIns="91425" bIns="91425" anchor="ctr" anchorCtr="0">
            <a:noAutofit/>
          </a:bodyPr>
          <a:lstStyle/>
          <a:p>
            <a:pPr lvl="0" algn="ctr"/>
            <a:r>
              <a:rPr lang="en" sz="3600" dirty="0">
                <a:solidFill>
                  <a:schemeClr val="bg1"/>
                </a:solidFill>
                <a:latin typeface="Merienda One" panose="020B0604020202020204" charset="0"/>
                <a:cs typeface="Merienda One" panose="020B0604020202020204" charset="0"/>
              </a:rPr>
              <a:t>7</a:t>
            </a:r>
          </a:p>
        </p:txBody>
      </p:sp>
    </p:spTree>
    <p:extLst>
      <p:ext uri="{BB962C8B-B14F-4D97-AF65-F5344CB8AC3E}">
        <p14:creationId xmlns:p14="http://schemas.microsoft.com/office/powerpoint/2010/main" val="902142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84" name="Google Shape;1084;p72"/>
          <p:cNvSpPr txBox="1">
            <a:spLocks noGrp="1"/>
          </p:cNvSpPr>
          <p:nvPr>
            <p:ph type="title" idx="4294967295"/>
          </p:nvPr>
        </p:nvSpPr>
        <p:spPr>
          <a:xfrm>
            <a:off x="203931" y="505623"/>
            <a:ext cx="5848350" cy="573088"/>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fr-FR" dirty="0">
                <a:solidFill>
                  <a:srgbClr val="F2A841"/>
                </a:solidFill>
                <a:latin typeface="Merienda One" panose="020B0604020202020204" charset="0"/>
              </a:rPr>
              <a:t>Vos courriels </a:t>
            </a:r>
            <a:endParaRPr dirty="0">
              <a:solidFill>
                <a:srgbClr val="F2A841"/>
              </a:solidFill>
              <a:latin typeface="Merienda One" panose="020B0604020202020204" charset="0"/>
            </a:endParaRPr>
          </a:p>
        </p:txBody>
      </p:sp>
      <p:sp>
        <p:nvSpPr>
          <p:cNvPr id="1088" name="Google Shape;1088;p72"/>
          <p:cNvSpPr txBox="1"/>
          <p:nvPr/>
        </p:nvSpPr>
        <p:spPr>
          <a:xfrm>
            <a:off x="3615877" y="1962132"/>
            <a:ext cx="1474438" cy="464400"/>
          </a:xfrm>
          <a:prstGeom prst="rect">
            <a:avLst/>
          </a:prstGeom>
          <a:noFill/>
          <a:ln>
            <a:noFill/>
          </a:ln>
        </p:spPr>
        <p:txBody>
          <a:bodyPr spcFirstLastPara="1" wrap="square" lIns="91425" tIns="91425" rIns="91425" bIns="91425" anchor="ctr" anchorCtr="0">
            <a:noAutofit/>
          </a:bodyPr>
          <a:lstStyle/>
          <a:p>
            <a:pPr algn="ctr"/>
            <a:r>
              <a:rPr lang="en" sz="2800" b="1" dirty="0">
                <a:solidFill>
                  <a:srgbClr val="FFFFFF"/>
                </a:solidFill>
                <a:latin typeface="Merienda One" panose="020B0604020202020204" charset="0"/>
                <a:ea typeface="Ubuntu"/>
                <a:cs typeface="Ubuntu"/>
                <a:sym typeface="Ubuntu"/>
              </a:rPr>
              <a:t>10 000</a:t>
            </a:r>
            <a:endParaRPr sz="2800" b="1" dirty="0">
              <a:solidFill>
                <a:srgbClr val="FFFFFF"/>
              </a:solidFill>
              <a:latin typeface="Merienda One" panose="020B0604020202020204" charset="0"/>
              <a:ea typeface="Ubuntu"/>
              <a:cs typeface="Ubuntu"/>
              <a:sym typeface="Ubuntu"/>
            </a:endParaRPr>
          </a:p>
        </p:txBody>
      </p:sp>
      <p:grpSp>
        <p:nvGrpSpPr>
          <p:cNvPr id="28" name="Groupe 27"/>
          <p:cNvGrpSpPr/>
          <p:nvPr/>
        </p:nvGrpSpPr>
        <p:grpSpPr>
          <a:xfrm>
            <a:off x="0" y="3903577"/>
            <a:ext cx="3794733" cy="1300750"/>
            <a:chOff x="0" y="3903577"/>
            <a:chExt cx="3794733" cy="1300750"/>
          </a:xfrm>
        </p:grpSpPr>
        <p:sp>
          <p:nvSpPr>
            <p:cNvPr id="29"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endParaRPr/>
            </a:p>
          </p:txBody>
        </p:sp>
        <p:sp>
          <p:nvSpPr>
            <p:cNvPr id="30"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sp>
        <p:nvSpPr>
          <p:cNvPr id="31"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32" name="Google Shape;501;p46"/>
          <p:cNvSpPr/>
          <p:nvPr/>
        </p:nvSpPr>
        <p:spPr>
          <a:xfrm>
            <a:off x="7505199" y="-80874"/>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33" name="Google Shape;1091;p72"/>
          <p:cNvSpPr txBox="1"/>
          <p:nvPr/>
        </p:nvSpPr>
        <p:spPr>
          <a:xfrm>
            <a:off x="6469189" y="1885802"/>
            <a:ext cx="1205400" cy="464400"/>
          </a:xfrm>
          <a:prstGeom prst="rect">
            <a:avLst/>
          </a:prstGeom>
          <a:noFill/>
          <a:ln>
            <a:noFill/>
          </a:ln>
        </p:spPr>
        <p:txBody>
          <a:bodyPr spcFirstLastPara="1" wrap="square" lIns="91425" tIns="91425" rIns="91425" bIns="91425" anchor="ctr" anchorCtr="0">
            <a:noAutofit/>
          </a:bodyPr>
          <a:lstStyle/>
          <a:p>
            <a:pPr algn="ctr"/>
            <a:r>
              <a:rPr lang="en" sz="3200" b="1" dirty="0">
                <a:solidFill>
                  <a:srgbClr val="FFFFFF"/>
                </a:solidFill>
                <a:latin typeface="Merienda One" panose="020B0604020202020204" charset="0"/>
                <a:ea typeface="Ubuntu"/>
                <a:cs typeface="Ubuntu"/>
                <a:sym typeface="Ubuntu"/>
              </a:rPr>
              <a:t>19</a:t>
            </a:r>
            <a:endParaRPr sz="3200" b="1" dirty="0">
              <a:solidFill>
                <a:srgbClr val="FFFFFF"/>
              </a:solidFill>
              <a:latin typeface="Merienda One" panose="020B0604020202020204" charset="0"/>
              <a:ea typeface="Ubuntu"/>
              <a:cs typeface="Ubuntu"/>
              <a:sym typeface="Ubuntu"/>
            </a:endParaRPr>
          </a:p>
        </p:txBody>
      </p:sp>
      <p:sp>
        <p:nvSpPr>
          <p:cNvPr id="19" name="ZoneTexte 18"/>
          <p:cNvSpPr txBox="1"/>
          <p:nvPr/>
        </p:nvSpPr>
        <p:spPr>
          <a:xfrm>
            <a:off x="402211" y="1146645"/>
            <a:ext cx="6333821" cy="2677656"/>
          </a:xfrm>
          <a:prstGeom prst="rect">
            <a:avLst/>
          </a:prstGeom>
          <a:noFill/>
        </p:spPr>
        <p:txBody>
          <a:bodyPr wrap="square" rtlCol="0">
            <a:spAutoFit/>
          </a:bodyPr>
          <a:lstStyle/>
          <a:p>
            <a:endParaRPr lang="fr-FR" dirty="0">
              <a:solidFill>
                <a:srgbClr val="F1C16B"/>
              </a:solidFill>
            </a:endParaRPr>
          </a:p>
          <a:p>
            <a:r>
              <a:rPr lang="fr-FR" dirty="0">
                <a:solidFill>
                  <a:srgbClr val="F1C16B"/>
                </a:solidFill>
              </a:rPr>
              <a:t>Pour toutes questions relatives à votre vie de quartier : </a:t>
            </a:r>
          </a:p>
          <a:p>
            <a:pPr marL="285750" indent="-285750">
              <a:buFont typeface="Wingdings" panose="05000000000000000000" pitchFamily="2" charset="2"/>
              <a:buChar char="Ø"/>
            </a:pPr>
            <a:r>
              <a:rPr lang="fr-FR" dirty="0">
                <a:solidFill>
                  <a:srgbClr val="5963AB"/>
                </a:solidFill>
                <a:hlinkClick r:id="rId3"/>
              </a:rPr>
              <a:t>kremlinois@ville-kremlin-bicetre.fr</a:t>
            </a:r>
            <a:endParaRPr lang="fr-FR" dirty="0">
              <a:solidFill>
                <a:srgbClr val="5963AB"/>
              </a:solidFill>
            </a:endParaRPr>
          </a:p>
          <a:p>
            <a:r>
              <a:rPr lang="fr-FR" dirty="0">
                <a:solidFill>
                  <a:srgbClr val="F1C16B"/>
                </a:solidFill>
              </a:rPr>
              <a:t>Objet : CDQ-BCV</a:t>
            </a:r>
          </a:p>
          <a:p>
            <a:endParaRPr lang="fr-FR" dirty="0">
              <a:solidFill>
                <a:srgbClr val="F1C16B"/>
              </a:solidFill>
            </a:endParaRPr>
          </a:p>
          <a:p>
            <a:r>
              <a:rPr lang="fr-FR" dirty="0">
                <a:solidFill>
                  <a:srgbClr val="F1C16B"/>
                </a:solidFill>
              </a:rPr>
              <a:t>Pour les questions relatives aux associations : </a:t>
            </a:r>
          </a:p>
          <a:p>
            <a:pPr marL="285750" indent="-285750">
              <a:buFont typeface="Wingdings" panose="05000000000000000000" pitchFamily="2" charset="2"/>
              <a:buChar char="Ø"/>
            </a:pPr>
            <a:r>
              <a:rPr lang="fr-FR" dirty="0">
                <a:solidFill>
                  <a:srgbClr val="F1C16B"/>
                </a:solidFill>
                <a:hlinkClick r:id="rId4"/>
              </a:rPr>
              <a:t>associations@ville-kremlin-bicetre.fr</a:t>
            </a:r>
            <a:endParaRPr lang="fr-FR" dirty="0">
              <a:solidFill>
                <a:srgbClr val="F1C16B"/>
              </a:solidFill>
            </a:endParaRPr>
          </a:p>
          <a:p>
            <a:endParaRPr lang="fr-FR" dirty="0">
              <a:solidFill>
                <a:srgbClr val="F1C16B"/>
              </a:solidFill>
            </a:endParaRPr>
          </a:p>
          <a:p>
            <a:r>
              <a:rPr lang="fr-FR" dirty="0">
                <a:solidFill>
                  <a:srgbClr val="F1C16B"/>
                </a:solidFill>
              </a:rPr>
              <a:t>Pour contacter les membres de votre bureau de quartier : </a:t>
            </a:r>
          </a:p>
          <a:p>
            <a:pPr marL="285750" indent="-285750">
              <a:buFont typeface="Wingdings" panose="05000000000000000000" pitchFamily="2" charset="2"/>
              <a:buChar char="Ø"/>
            </a:pPr>
            <a:r>
              <a:rPr lang="fr-FR" u="sng" dirty="0">
                <a:solidFill>
                  <a:srgbClr val="F1C16B"/>
                </a:solidFill>
                <a:hlinkClick r:id="rId5"/>
              </a:rPr>
              <a:t>bureauquartierBCV@gmail.com</a:t>
            </a:r>
            <a:endParaRPr lang="fr-FR" dirty="0">
              <a:solidFill>
                <a:srgbClr val="F1C16B"/>
              </a:solidFill>
            </a:endParaRPr>
          </a:p>
          <a:p>
            <a:endParaRPr lang="fr-FR" dirty="0">
              <a:solidFill>
                <a:srgbClr val="F2A841"/>
              </a:solidFill>
            </a:endParaRPr>
          </a:p>
          <a:p>
            <a:endParaRPr lang="fr-FR" dirty="0">
              <a:solidFill>
                <a:srgbClr val="F2A841"/>
              </a:solidFill>
            </a:endParaRPr>
          </a:p>
        </p:txBody>
      </p:sp>
      <p:sp>
        <p:nvSpPr>
          <p:cNvPr id="21" name="Google Shape;500;p46"/>
          <p:cNvSpPr/>
          <p:nvPr/>
        </p:nvSpPr>
        <p:spPr>
          <a:xfrm rot="10800000">
            <a:off x="5791162" y="0"/>
            <a:ext cx="3352838" cy="864013"/>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endParaRPr/>
          </a:p>
        </p:txBody>
      </p:sp>
      <p:sp>
        <p:nvSpPr>
          <p:cNvPr id="22" name="Google Shape;501;p46"/>
          <p:cNvSpPr/>
          <p:nvPr/>
        </p:nvSpPr>
        <p:spPr>
          <a:xfrm>
            <a:off x="7460633" y="26475"/>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Tree>
    <p:extLst>
      <p:ext uri="{BB962C8B-B14F-4D97-AF65-F5344CB8AC3E}">
        <p14:creationId xmlns:p14="http://schemas.microsoft.com/office/powerpoint/2010/main" val="3371848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497"/>
        <p:cNvGrpSpPr/>
        <p:nvPr/>
      </p:nvGrpSpPr>
      <p:grpSpPr>
        <a:xfrm>
          <a:off x="0" y="0"/>
          <a:ext cx="0" cy="0"/>
          <a:chOff x="0" y="0"/>
          <a:chExt cx="0" cy="0"/>
        </a:xfrm>
      </p:grpSpPr>
      <p:sp>
        <p:nvSpPr>
          <p:cNvPr id="498" name="Google Shape;498;p46"/>
          <p:cNvSpPr txBox="1">
            <a:spLocks noGrp="1"/>
          </p:cNvSpPr>
          <p:nvPr>
            <p:ph type="ctrTitle"/>
          </p:nvPr>
        </p:nvSpPr>
        <p:spPr>
          <a:xfrm>
            <a:off x="1929133" y="1786637"/>
            <a:ext cx="7214867" cy="1905600"/>
          </a:xfrm>
          <a:prstGeom prst="rect">
            <a:avLst/>
          </a:prstGeom>
        </p:spPr>
        <p:txBody>
          <a:bodyPr spcFirstLastPara="1" wrap="square" lIns="91425" tIns="91425" rIns="91425" bIns="91425" anchor="ctr" anchorCtr="0">
            <a:noAutofit/>
          </a:bodyPr>
          <a:lstStyle/>
          <a:p>
            <a:pPr marL="0" lvl="0" indent="0" algn="l"/>
            <a:r>
              <a:rPr lang="fr-FR" sz="4800" dirty="0">
                <a:solidFill>
                  <a:srgbClr val="F2A841"/>
                </a:solidFill>
                <a:latin typeface="Merienda One" panose="020B0604020202020204" charset="0"/>
                <a:cs typeface="Merienda One" panose="020B0604020202020204" charset="0"/>
              </a:rPr>
              <a:t>Les sollicitations en cours</a:t>
            </a:r>
          </a:p>
        </p:txBody>
      </p:sp>
      <p:grpSp>
        <p:nvGrpSpPr>
          <p:cNvPr id="2" name="Groupe 1"/>
          <p:cNvGrpSpPr/>
          <p:nvPr/>
        </p:nvGrpSpPr>
        <p:grpSpPr>
          <a:xfrm>
            <a:off x="0" y="3903577"/>
            <a:ext cx="3794733" cy="1300750"/>
            <a:chOff x="0" y="3903577"/>
            <a:chExt cx="3794733" cy="1300750"/>
          </a:xfrm>
        </p:grpSpPr>
        <p:sp>
          <p:nvSpPr>
            <p:cNvPr id="500"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sp>
        <p:nvSpPr>
          <p:cNvPr id="7" name="Google Shape;500;p46"/>
          <p:cNvSpPr/>
          <p:nvPr/>
        </p:nvSpPr>
        <p:spPr>
          <a:xfrm rot="10800000">
            <a:off x="5349267" y="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9" name="Google Shape;501;p46"/>
          <p:cNvSpPr/>
          <p:nvPr/>
        </p:nvSpPr>
        <p:spPr>
          <a:xfrm>
            <a:off x="7460633" y="-5079"/>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10" name="Google Shape;541;p51"/>
          <p:cNvSpPr/>
          <p:nvPr/>
        </p:nvSpPr>
        <p:spPr>
          <a:xfrm>
            <a:off x="114444" y="1701292"/>
            <a:ext cx="1762033" cy="1729367"/>
          </a:xfrm>
          <a:custGeom>
            <a:avLst/>
            <a:gdLst/>
            <a:ahLst/>
            <a:cxnLst/>
            <a:rect l="l" t="t" r="r" b="b"/>
            <a:pathLst>
              <a:path w="5005" h="4893" extrusionOk="0">
                <a:moveTo>
                  <a:pt x="2265" y="0"/>
                </a:moveTo>
                <a:cubicBezTo>
                  <a:pt x="2132" y="0"/>
                  <a:pt x="1999" y="11"/>
                  <a:pt x="1869" y="32"/>
                </a:cubicBezTo>
                <a:cubicBezTo>
                  <a:pt x="1662" y="72"/>
                  <a:pt x="1461" y="146"/>
                  <a:pt x="1273" y="246"/>
                </a:cubicBezTo>
                <a:cubicBezTo>
                  <a:pt x="1086" y="347"/>
                  <a:pt x="918" y="474"/>
                  <a:pt x="771" y="621"/>
                </a:cubicBezTo>
                <a:cubicBezTo>
                  <a:pt x="617" y="769"/>
                  <a:pt x="476" y="929"/>
                  <a:pt x="362" y="1104"/>
                </a:cubicBezTo>
                <a:cubicBezTo>
                  <a:pt x="262" y="1278"/>
                  <a:pt x="182" y="1465"/>
                  <a:pt x="128" y="1653"/>
                </a:cubicBezTo>
                <a:cubicBezTo>
                  <a:pt x="68" y="1847"/>
                  <a:pt x="28" y="2041"/>
                  <a:pt x="7" y="2242"/>
                </a:cubicBezTo>
                <a:cubicBezTo>
                  <a:pt x="1" y="2436"/>
                  <a:pt x="14" y="2637"/>
                  <a:pt x="54" y="2832"/>
                </a:cubicBezTo>
                <a:cubicBezTo>
                  <a:pt x="88" y="3026"/>
                  <a:pt x="141" y="3220"/>
                  <a:pt x="222" y="3401"/>
                </a:cubicBezTo>
                <a:cubicBezTo>
                  <a:pt x="309" y="3582"/>
                  <a:pt x="409" y="3749"/>
                  <a:pt x="537" y="3903"/>
                </a:cubicBezTo>
                <a:cubicBezTo>
                  <a:pt x="657" y="4057"/>
                  <a:pt x="798" y="4191"/>
                  <a:pt x="952" y="4319"/>
                </a:cubicBezTo>
                <a:cubicBezTo>
                  <a:pt x="1106" y="4452"/>
                  <a:pt x="1280" y="4566"/>
                  <a:pt x="1468" y="4660"/>
                </a:cubicBezTo>
                <a:cubicBezTo>
                  <a:pt x="1648" y="4747"/>
                  <a:pt x="1849" y="4814"/>
                  <a:pt x="2050" y="4854"/>
                </a:cubicBezTo>
                <a:cubicBezTo>
                  <a:pt x="2199" y="4879"/>
                  <a:pt x="2352" y="4893"/>
                  <a:pt x="2506" y="4893"/>
                </a:cubicBezTo>
                <a:cubicBezTo>
                  <a:pt x="2559" y="4893"/>
                  <a:pt x="2613" y="4891"/>
                  <a:pt x="2667" y="4888"/>
                </a:cubicBezTo>
                <a:cubicBezTo>
                  <a:pt x="2874" y="4868"/>
                  <a:pt x="3075" y="4828"/>
                  <a:pt x="3269" y="4761"/>
                </a:cubicBezTo>
                <a:cubicBezTo>
                  <a:pt x="3464" y="4707"/>
                  <a:pt x="3658" y="4627"/>
                  <a:pt x="3839" y="4526"/>
                </a:cubicBezTo>
                <a:cubicBezTo>
                  <a:pt x="4013" y="4426"/>
                  <a:pt x="4174" y="4298"/>
                  <a:pt x="4321" y="4151"/>
                </a:cubicBezTo>
                <a:cubicBezTo>
                  <a:pt x="4468" y="4004"/>
                  <a:pt x="4596" y="3843"/>
                  <a:pt x="4703" y="3669"/>
                </a:cubicBezTo>
                <a:cubicBezTo>
                  <a:pt x="4803" y="3488"/>
                  <a:pt x="4877" y="3294"/>
                  <a:pt x="4930" y="3093"/>
                </a:cubicBezTo>
                <a:cubicBezTo>
                  <a:pt x="4977" y="2885"/>
                  <a:pt x="5004" y="2671"/>
                  <a:pt x="4997" y="2456"/>
                </a:cubicBezTo>
                <a:cubicBezTo>
                  <a:pt x="4984" y="2249"/>
                  <a:pt x="4944" y="2035"/>
                  <a:pt x="4877" y="1834"/>
                </a:cubicBezTo>
                <a:cubicBezTo>
                  <a:pt x="4810" y="1633"/>
                  <a:pt x="4723" y="1438"/>
                  <a:pt x="4616" y="1258"/>
                </a:cubicBezTo>
                <a:cubicBezTo>
                  <a:pt x="4502" y="1077"/>
                  <a:pt x="4368" y="909"/>
                  <a:pt x="4214" y="762"/>
                </a:cubicBezTo>
                <a:cubicBezTo>
                  <a:pt x="4060" y="621"/>
                  <a:pt x="3886" y="494"/>
                  <a:pt x="3705" y="387"/>
                </a:cubicBezTo>
                <a:cubicBezTo>
                  <a:pt x="3517" y="286"/>
                  <a:pt x="3323" y="199"/>
                  <a:pt x="3122" y="139"/>
                </a:cubicBezTo>
                <a:cubicBezTo>
                  <a:pt x="2921" y="72"/>
                  <a:pt x="2713" y="32"/>
                  <a:pt x="2506" y="12"/>
                </a:cubicBezTo>
                <a:cubicBezTo>
                  <a:pt x="2425" y="4"/>
                  <a:pt x="2345" y="0"/>
                  <a:pt x="2265" y="0"/>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36F26"/>
              </a:solidFill>
            </a:endParaRPr>
          </a:p>
        </p:txBody>
      </p:sp>
      <p:sp>
        <p:nvSpPr>
          <p:cNvPr id="11" name="Google Shape;543;p51"/>
          <p:cNvSpPr txBox="1">
            <a:spLocks/>
          </p:cNvSpPr>
          <p:nvPr/>
        </p:nvSpPr>
        <p:spPr>
          <a:xfrm>
            <a:off x="167101" y="1938731"/>
            <a:ext cx="1672800" cy="128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6000" dirty="0">
                <a:solidFill>
                  <a:schemeClr val="bg1"/>
                </a:solidFill>
                <a:latin typeface="Merienda One" panose="020B0604020202020204" charset="0"/>
              </a:rPr>
              <a:t>1</a:t>
            </a:r>
          </a:p>
        </p:txBody>
      </p:sp>
    </p:spTree>
    <p:extLst>
      <p:ext uri="{BB962C8B-B14F-4D97-AF65-F5344CB8AC3E}">
        <p14:creationId xmlns:p14="http://schemas.microsoft.com/office/powerpoint/2010/main" val="3678247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804649727"/>
              </p:ext>
            </p:extLst>
          </p:nvPr>
        </p:nvGraphicFramePr>
        <p:xfrm>
          <a:off x="334735" y="536711"/>
          <a:ext cx="8544343" cy="335280"/>
        </p:xfrm>
        <a:graphic>
          <a:graphicData uri="http://schemas.openxmlformats.org/drawingml/2006/table">
            <a:tbl>
              <a:tblPr firstRow="1" bandRow="1">
                <a:tableStyleId>{9BC0106F-0DC3-48D0-A351-AE628A4A27E8}</a:tableStyleId>
              </a:tblPr>
              <a:tblGrid>
                <a:gridCol w="2704114">
                  <a:extLst>
                    <a:ext uri="{9D8B030D-6E8A-4147-A177-3AD203B41FA5}">
                      <a16:colId xmlns="" xmlns:a16="http://schemas.microsoft.com/office/drawing/2014/main" val="20000"/>
                    </a:ext>
                  </a:extLst>
                </a:gridCol>
                <a:gridCol w="5840229">
                  <a:extLst>
                    <a:ext uri="{9D8B030D-6E8A-4147-A177-3AD203B41FA5}">
                      <a16:colId xmlns="" xmlns:a16="http://schemas.microsoft.com/office/drawing/2014/main" val="20001"/>
                    </a:ext>
                  </a:extLst>
                </a:gridCol>
              </a:tblGrid>
              <a:tr h="294207">
                <a:tc>
                  <a:txBody>
                    <a:bodyPr/>
                    <a:lstStyle/>
                    <a:p>
                      <a:pPr algn="ctr"/>
                      <a:r>
                        <a:rPr lang="fr-FR" sz="1600" b="1" i="0" u="none" strike="noStrike" cap="none" dirty="0">
                          <a:solidFill>
                            <a:srgbClr val="F2A841"/>
                          </a:solidFill>
                          <a:latin typeface="Merienda One" panose="02000000000000000000" pitchFamily="2" charset="0"/>
                          <a:ea typeface="Bellota Text"/>
                          <a:cs typeface="Bellota Text"/>
                          <a:sym typeface="Arial"/>
                        </a:rPr>
                        <a:t>Sollicitation</a:t>
                      </a:r>
                      <a:r>
                        <a:rPr lang="fr-FR" sz="1200" b="0" i="0" u="none" strike="noStrike" cap="none" dirty="0">
                          <a:solidFill>
                            <a:srgbClr val="F2A841"/>
                          </a:solidFill>
                          <a:latin typeface="Merienda One" panose="02000000000000000000" pitchFamily="2" charset="0"/>
                          <a:ea typeface="Bellota Text"/>
                          <a:cs typeface="Bellota Text"/>
                          <a:sym typeface="Arial"/>
                        </a:rPr>
                        <a:t> </a:t>
                      </a:r>
                    </a:p>
                  </a:txBody>
                  <a:tcPr/>
                </a:tc>
                <a:tc>
                  <a:txBody>
                    <a:bodyPr/>
                    <a:lstStyle/>
                    <a:p>
                      <a:pPr algn="ctr"/>
                      <a:r>
                        <a:rPr lang="fr-FR" sz="1600" b="1" i="0" u="none" strike="noStrike" cap="none" dirty="0">
                          <a:solidFill>
                            <a:srgbClr val="5963AB"/>
                          </a:solidFill>
                          <a:latin typeface="Merienda One" panose="02000000000000000000" pitchFamily="2" charset="0"/>
                          <a:ea typeface="Bellota Text"/>
                          <a:cs typeface="Bellota Text"/>
                          <a:sym typeface="Arial"/>
                        </a:rPr>
                        <a:t>Réponse de la mairie </a:t>
                      </a:r>
                    </a:p>
                  </a:txBody>
                  <a:tcPr/>
                </a:tc>
                <a:extLst>
                  <a:ext uri="{0D108BD9-81ED-4DB2-BD59-A6C34878D82A}">
                    <a16:rowId xmlns="" xmlns:a16="http://schemas.microsoft.com/office/drawing/2014/main" val="10000"/>
                  </a:ext>
                </a:extLst>
              </a:tr>
            </a:tbl>
          </a:graphicData>
        </a:graphic>
      </p:graphicFrame>
      <p:sp>
        <p:nvSpPr>
          <p:cNvPr id="4" name="Google Shape;1084;p72"/>
          <p:cNvSpPr txBox="1">
            <a:spLocks/>
          </p:cNvSpPr>
          <p:nvPr/>
        </p:nvSpPr>
        <p:spPr>
          <a:xfrm>
            <a:off x="679120" y="-36377"/>
            <a:ext cx="7732571" cy="5730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Ubuntu"/>
              <a:buNone/>
              <a:defRPr sz="35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2pPr>
            <a:lvl3pPr marR="0" lvl="2"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3pPr>
            <a:lvl4pPr marR="0" lvl="3"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4pPr>
            <a:lvl5pPr marR="0" lvl="4"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5pPr>
            <a:lvl6pPr marR="0" lvl="5"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6pPr>
            <a:lvl7pPr marR="0" lvl="6"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7pPr>
            <a:lvl8pPr marR="0" lvl="7"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8pPr>
            <a:lvl9pPr marR="0" lvl="8"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9pPr>
          </a:lstStyle>
          <a:p>
            <a:pPr algn="ctr">
              <a:buClr>
                <a:srgbClr val="866642"/>
              </a:buClr>
            </a:pPr>
            <a:r>
              <a:rPr lang="fr-FR" sz="2800" dirty="0">
                <a:solidFill>
                  <a:srgbClr val="F2A841"/>
                </a:solidFill>
                <a:latin typeface="Merienda One" panose="02000000000000000000" pitchFamily="2" charset="0"/>
                <a:ea typeface="Bellota Text"/>
                <a:cs typeface="Bellota Text"/>
                <a:sym typeface="Arial"/>
              </a:rPr>
              <a:t>Les sollicitations en cours</a:t>
            </a:r>
            <a:endParaRPr lang="fr-FR" sz="2800" dirty="0">
              <a:solidFill>
                <a:srgbClr val="F2A841"/>
              </a:solidFill>
              <a:latin typeface="Merienda One" panose="02000000000000000000" pitchFamily="2" charset="0"/>
              <a:ea typeface="Bellota Text"/>
              <a:cs typeface="Bellota Text"/>
            </a:endParaRPr>
          </a:p>
        </p:txBody>
      </p:sp>
      <p:graphicFrame>
        <p:nvGraphicFramePr>
          <p:cNvPr id="2" name="Tableau 1"/>
          <p:cNvGraphicFramePr>
            <a:graphicFrameLocks noGrp="1"/>
          </p:cNvGraphicFramePr>
          <p:nvPr>
            <p:extLst>
              <p:ext uri="{D42A27DB-BD31-4B8C-83A1-F6EECF244321}">
                <p14:modId xmlns:p14="http://schemas.microsoft.com/office/powerpoint/2010/main" val="1217623963"/>
              </p:ext>
            </p:extLst>
          </p:nvPr>
        </p:nvGraphicFramePr>
        <p:xfrm>
          <a:off x="334735" y="845388"/>
          <a:ext cx="8544343" cy="3291840"/>
        </p:xfrm>
        <a:graphic>
          <a:graphicData uri="http://schemas.openxmlformats.org/drawingml/2006/table">
            <a:tbl>
              <a:tblPr firstRow="1" bandRow="1">
                <a:tableStyleId>{9BC0106F-0DC3-48D0-A351-AE628A4A27E8}</a:tableStyleId>
              </a:tblPr>
              <a:tblGrid>
                <a:gridCol w="2710390">
                  <a:extLst>
                    <a:ext uri="{9D8B030D-6E8A-4147-A177-3AD203B41FA5}">
                      <a16:colId xmlns="" xmlns:a16="http://schemas.microsoft.com/office/drawing/2014/main" val="20000"/>
                    </a:ext>
                  </a:extLst>
                </a:gridCol>
                <a:gridCol w="5833953">
                  <a:extLst>
                    <a:ext uri="{9D8B030D-6E8A-4147-A177-3AD203B41FA5}">
                      <a16:colId xmlns="" xmlns:a16="http://schemas.microsoft.com/office/drawing/2014/main" val="20001"/>
                    </a:ext>
                  </a:extLst>
                </a:gridCol>
              </a:tblGrid>
              <a:tr h="3282064">
                <a:tc>
                  <a:txBody>
                    <a:bodyPr/>
                    <a:lstStyle/>
                    <a:p>
                      <a:r>
                        <a:rPr lang="fr-FR" sz="1400" b="0" i="0" u="none" strike="noStrike" cap="none" dirty="0">
                          <a:solidFill>
                            <a:srgbClr val="F2A841"/>
                          </a:solidFill>
                          <a:effectLst/>
                          <a:latin typeface="Arial"/>
                          <a:ea typeface="Arial"/>
                          <a:cs typeface="Arial"/>
                          <a:sym typeface="Arial"/>
                        </a:rPr>
                        <a:t>Quel est le passage de la Déchèterie mobile ? Qu’en est-il pour les déchets verts ?   </a:t>
                      </a:r>
                    </a:p>
                    <a:p>
                      <a:r>
                        <a:rPr lang="fr-FR" sz="1400" b="0" i="0" u="none" strike="noStrike" cap="none" dirty="0">
                          <a:solidFill>
                            <a:srgbClr val="F2A841"/>
                          </a:solidFill>
                          <a:effectLst/>
                          <a:latin typeface="Arial"/>
                          <a:ea typeface="Arial"/>
                          <a:cs typeface="Arial"/>
                          <a:sym typeface="Arial"/>
                        </a:rPr>
                        <a:t>La déchèterie de Poterne des peupliers est fermé jusqu’à décembre Est-ce qu’il y aura une alternative ? </a:t>
                      </a:r>
                    </a:p>
                    <a:p>
                      <a:r>
                        <a:rPr lang="fr-FR" sz="1400" b="0" i="0" u="none" strike="noStrike" cap="none" dirty="0">
                          <a:solidFill>
                            <a:srgbClr val="F2A841"/>
                          </a:solidFill>
                          <a:effectLst/>
                          <a:latin typeface="Arial"/>
                          <a:ea typeface="Arial"/>
                          <a:cs typeface="Arial"/>
                          <a:sym typeface="Arial"/>
                        </a:rPr>
                        <a:t>Problème de salubrité et de sécurité car les conteneurs ne sont pas sortis les matins mais la veille. Comment peut-on faire appliquer cette règle ? </a:t>
                      </a:r>
                    </a:p>
                    <a:p>
                      <a:r>
                        <a:rPr lang="fr-FR" sz="1400" b="0" i="0" u="none" strike="noStrike" cap="none" dirty="0">
                          <a:solidFill>
                            <a:srgbClr val="F2A841"/>
                          </a:solidFill>
                          <a:effectLst/>
                          <a:latin typeface="Arial"/>
                          <a:ea typeface="Arial"/>
                          <a:cs typeface="Arial"/>
                          <a:sym typeface="Arial"/>
                        </a:rPr>
                        <a:t>Peut-on avoir les horaires exacts de passage de collecte des déchets ? </a:t>
                      </a:r>
                    </a:p>
                  </a:txBody>
                  <a:tcPr/>
                </a:tc>
                <a:tc>
                  <a:txBody>
                    <a:bodyPr/>
                    <a:lstStyle/>
                    <a:p>
                      <a:r>
                        <a:rPr lang="fr-FR" sz="1400" b="0" i="0" u="none" strike="noStrike" cap="none" dirty="0">
                          <a:solidFill>
                            <a:srgbClr val="5963AB"/>
                          </a:solidFill>
                          <a:effectLst/>
                          <a:latin typeface="Arial"/>
                          <a:ea typeface="Arial"/>
                          <a:cs typeface="Arial"/>
                          <a:sym typeface="Arial"/>
                        </a:rPr>
                        <a:t>La déchetterie mobile est présente sur la rue Eugène Thomas tous les premiers et troisièmes samedis de chaque mois. </a:t>
                      </a:r>
                    </a:p>
                    <a:p>
                      <a:r>
                        <a:rPr lang="fr-FR" sz="1400" b="0" i="0" u="none" strike="noStrike" cap="none" dirty="0">
                          <a:solidFill>
                            <a:srgbClr val="5963AB"/>
                          </a:solidFill>
                          <a:effectLst/>
                          <a:latin typeface="Arial"/>
                          <a:ea typeface="Arial"/>
                          <a:cs typeface="Arial"/>
                          <a:sym typeface="Arial"/>
                        </a:rPr>
                        <a:t>La déchetterie accepte tous les flux de déchets. </a:t>
                      </a:r>
                    </a:p>
                    <a:p>
                      <a:r>
                        <a:rPr lang="fr-FR" sz="1400" b="0" i="0" u="none" strike="noStrike" cap="none" dirty="0">
                          <a:solidFill>
                            <a:srgbClr val="5963AB"/>
                          </a:solidFill>
                          <a:effectLst/>
                          <a:latin typeface="Arial"/>
                          <a:ea typeface="Arial"/>
                          <a:cs typeface="Arial"/>
                          <a:sym typeface="Arial"/>
                        </a:rPr>
                        <a:t>L'alternative à la celle de Poterne des Peupliers consiste, d'une part, en notre déchetterie mobile, et d'autre part, en l'accès à la déchetterie d'Arcueil, qui a lieu chaque samedi sur le parvis de l'Hôtel de Ville d'Arcueil. </a:t>
                      </a:r>
                    </a:p>
                    <a:p>
                      <a:r>
                        <a:rPr lang="fr-FR" sz="1400" b="0" i="0" u="none" strike="noStrike" cap="none" dirty="0">
                          <a:solidFill>
                            <a:srgbClr val="5963AB"/>
                          </a:solidFill>
                          <a:effectLst/>
                          <a:latin typeface="Arial"/>
                          <a:ea typeface="Arial"/>
                          <a:cs typeface="Arial"/>
                          <a:sym typeface="Arial"/>
                        </a:rPr>
                        <a:t>L'arrêté relatif à la collecte, établi entre notre commune et l'Établissement Public Territorial (EPT), autorise la sortie des conteneurs la veille au soir.  </a:t>
                      </a:r>
                    </a:p>
                    <a:p>
                      <a:r>
                        <a:rPr lang="fr-FR" sz="1400" b="0" i="0" u="none" strike="noStrike" cap="none" dirty="0">
                          <a:solidFill>
                            <a:srgbClr val="5963AB"/>
                          </a:solidFill>
                          <a:effectLst/>
                          <a:latin typeface="Arial"/>
                          <a:ea typeface="Arial"/>
                          <a:cs typeface="Arial"/>
                          <a:sym typeface="Arial"/>
                        </a:rPr>
                        <a:t>Nous ne sommes pas en mesure de communiquer les horaires de passage des éboueurs, en raison de la mutualisation des collectes mise en place par l'EPT. Seules les journées de collecte peuvent être transmises, ainsi qu'une plage horaire. </a:t>
                      </a: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4111282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nvPr>
        </p:nvGraphicFramePr>
        <p:xfrm>
          <a:off x="334735" y="536711"/>
          <a:ext cx="8544343" cy="335280"/>
        </p:xfrm>
        <a:graphic>
          <a:graphicData uri="http://schemas.openxmlformats.org/drawingml/2006/table">
            <a:tbl>
              <a:tblPr firstRow="1" bandRow="1">
                <a:tableStyleId>{9BC0106F-0DC3-48D0-A351-AE628A4A27E8}</a:tableStyleId>
              </a:tblPr>
              <a:tblGrid>
                <a:gridCol w="2704114">
                  <a:extLst>
                    <a:ext uri="{9D8B030D-6E8A-4147-A177-3AD203B41FA5}">
                      <a16:colId xmlns="" xmlns:a16="http://schemas.microsoft.com/office/drawing/2014/main" val="20000"/>
                    </a:ext>
                  </a:extLst>
                </a:gridCol>
                <a:gridCol w="5840229">
                  <a:extLst>
                    <a:ext uri="{9D8B030D-6E8A-4147-A177-3AD203B41FA5}">
                      <a16:colId xmlns="" xmlns:a16="http://schemas.microsoft.com/office/drawing/2014/main" val="20001"/>
                    </a:ext>
                  </a:extLst>
                </a:gridCol>
              </a:tblGrid>
              <a:tr h="294207">
                <a:tc>
                  <a:txBody>
                    <a:bodyPr/>
                    <a:lstStyle/>
                    <a:p>
                      <a:pPr algn="ctr"/>
                      <a:r>
                        <a:rPr lang="fr-FR" sz="1600" b="1" i="0" u="none" strike="noStrike" cap="none" dirty="0">
                          <a:solidFill>
                            <a:srgbClr val="F2A841"/>
                          </a:solidFill>
                          <a:latin typeface="Merienda One" panose="02000000000000000000" pitchFamily="2" charset="0"/>
                          <a:ea typeface="Bellota Text"/>
                          <a:cs typeface="Bellota Text"/>
                          <a:sym typeface="Arial"/>
                        </a:rPr>
                        <a:t>Sollicitation</a:t>
                      </a:r>
                      <a:r>
                        <a:rPr lang="fr-FR" sz="1200" b="0" i="0" u="none" strike="noStrike" cap="none" dirty="0">
                          <a:solidFill>
                            <a:srgbClr val="F2A841"/>
                          </a:solidFill>
                          <a:latin typeface="Merienda One" panose="02000000000000000000" pitchFamily="2" charset="0"/>
                          <a:ea typeface="Bellota Text"/>
                          <a:cs typeface="Bellota Text"/>
                          <a:sym typeface="Arial"/>
                        </a:rPr>
                        <a:t> </a:t>
                      </a:r>
                    </a:p>
                  </a:txBody>
                  <a:tcPr/>
                </a:tc>
                <a:tc>
                  <a:txBody>
                    <a:bodyPr/>
                    <a:lstStyle/>
                    <a:p>
                      <a:pPr algn="ctr"/>
                      <a:r>
                        <a:rPr lang="fr-FR" sz="1600" b="1" i="0" u="none" strike="noStrike" cap="none" dirty="0">
                          <a:solidFill>
                            <a:srgbClr val="5963AB"/>
                          </a:solidFill>
                          <a:latin typeface="Merienda One" panose="02000000000000000000" pitchFamily="2" charset="0"/>
                          <a:ea typeface="Bellota Text"/>
                          <a:cs typeface="Bellota Text"/>
                          <a:sym typeface="Arial"/>
                        </a:rPr>
                        <a:t>Réponse de la mairie </a:t>
                      </a:r>
                    </a:p>
                  </a:txBody>
                  <a:tcPr/>
                </a:tc>
                <a:extLst>
                  <a:ext uri="{0D108BD9-81ED-4DB2-BD59-A6C34878D82A}">
                    <a16:rowId xmlns="" xmlns:a16="http://schemas.microsoft.com/office/drawing/2014/main" val="10000"/>
                  </a:ext>
                </a:extLst>
              </a:tr>
            </a:tbl>
          </a:graphicData>
        </a:graphic>
      </p:graphicFrame>
      <p:sp>
        <p:nvSpPr>
          <p:cNvPr id="4" name="Google Shape;1084;p72"/>
          <p:cNvSpPr txBox="1">
            <a:spLocks/>
          </p:cNvSpPr>
          <p:nvPr/>
        </p:nvSpPr>
        <p:spPr>
          <a:xfrm>
            <a:off x="679120" y="-36377"/>
            <a:ext cx="7732571" cy="5730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Ubuntu"/>
              <a:buNone/>
              <a:defRPr sz="35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2pPr>
            <a:lvl3pPr marR="0" lvl="2"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3pPr>
            <a:lvl4pPr marR="0" lvl="3"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4pPr>
            <a:lvl5pPr marR="0" lvl="4"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5pPr>
            <a:lvl6pPr marR="0" lvl="5"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6pPr>
            <a:lvl7pPr marR="0" lvl="6"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7pPr>
            <a:lvl8pPr marR="0" lvl="7"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8pPr>
            <a:lvl9pPr marR="0" lvl="8"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9pPr>
          </a:lstStyle>
          <a:p>
            <a:pPr algn="ctr">
              <a:buClr>
                <a:srgbClr val="866642"/>
              </a:buClr>
            </a:pPr>
            <a:r>
              <a:rPr lang="fr-FR" sz="2800" dirty="0">
                <a:solidFill>
                  <a:srgbClr val="F2A841"/>
                </a:solidFill>
                <a:latin typeface="Merienda One" panose="02000000000000000000" pitchFamily="2" charset="0"/>
                <a:ea typeface="Bellota Text"/>
                <a:cs typeface="Bellota Text"/>
                <a:sym typeface="Arial"/>
              </a:rPr>
              <a:t>Les sollicitations en cours</a:t>
            </a:r>
            <a:endParaRPr lang="fr-FR" sz="2800" dirty="0">
              <a:solidFill>
                <a:srgbClr val="F2A841"/>
              </a:solidFill>
              <a:latin typeface="Merienda One" panose="02000000000000000000" pitchFamily="2" charset="0"/>
              <a:ea typeface="Bellota Text"/>
              <a:cs typeface="Bellota Text"/>
            </a:endParaRPr>
          </a:p>
        </p:txBody>
      </p:sp>
      <p:graphicFrame>
        <p:nvGraphicFramePr>
          <p:cNvPr id="2" name="Tableau 1"/>
          <p:cNvGraphicFramePr>
            <a:graphicFrameLocks noGrp="1"/>
          </p:cNvGraphicFramePr>
          <p:nvPr>
            <p:extLst>
              <p:ext uri="{D42A27DB-BD31-4B8C-83A1-F6EECF244321}">
                <p14:modId xmlns:p14="http://schemas.microsoft.com/office/powerpoint/2010/main" val="2579952938"/>
              </p:ext>
            </p:extLst>
          </p:nvPr>
        </p:nvGraphicFramePr>
        <p:xfrm>
          <a:off x="334735" y="845388"/>
          <a:ext cx="8544343" cy="3915683"/>
        </p:xfrm>
        <a:graphic>
          <a:graphicData uri="http://schemas.openxmlformats.org/drawingml/2006/table">
            <a:tbl>
              <a:tblPr firstRow="1" bandRow="1">
                <a:tableStyleId>{9BC0106F-0DC3-48D0-A351-AE628A4A27E8}</a:tableStyleId>
              </a:tblPr>
              <a:tblGrid>
                <a:gridCol w="2710390">
                  <a:extLst>
                    <a:ext uri="{9D8B030D-6E8A-4147-A177-3AD203B41FA5}">
                      <a16:colId xmlns="" xmlns:a16="http://schemas.microsoft.com/office/drawing/2014/main" val="20000"/>
                    </a:ext>
                  </a:extLst>
                </a:gridCol>
                <a:gridCol w="5833953">
                  <a:extLst>
                    <a:ext uri="{9D8B030D-6E8A-4147-A177-3AD203B41FA5}">
                      <a16:colId xmlns="" xmlns:a16="http://schemas.microsoft.com/office/drawing/2014/main" val="20001"/>
                    </a:ext>
                  </a:extLst>
                </a:gridCol>
              </a:tblGrid>
              <a:tr h="1690643">
                <a:tc>
                  <a:txBody>
                    <a:bodyPr/>
                    <a:lstStyle/>
                    <a:p>
                      <a:r>
                        <a:rPr lang="fr-FR" sz="1400" b="0" i="0" u="none" strike="noStrike" cap="none" dirty="0">
                          <a:solidFill>
                            <a:srgbClr val="F2A841"/>
                          </a:solidFill>
                          <a:effectLst/>
                          <a:latin typeface="Arial"/>
                          <a:ea typeface="Arial"/>
                          <a:cs typeface="Arial"/>
                          <a:sym typeface="Arial"/>
                        </a:rPr>
                        <a:t>Le harcèlement de rue/incivilité/drague. </a:t>
                      </a:r>
                    </a:p>
                    <a:p>
                      <a:r>
                        <a:rPr lang="fr-FR" sz="1400" b="0" i="0" u="none" strike="noStrike" cap="none" dirty="0">
                          <a:solidFill>
                            <a:srgbClr val="F2A841"/>
                          </a:solidFill>
                          <a:effectLst/>
                          <a:latin typeface="Arial"/>
                          <a:ea typeface="Arial"/>
                          <a:cs typeface="Arial"/>
                          <a:sym typeface="Arial"/>
                        </a:rPr>
                        <a:t>Est-il possible de refaire de l’affichage humoristique en divers points stratégiques : sortie du métro... Comme cela-a-été fait ?</a:t>
                      </a:r>
                    </a:p>
                  </a:txBody>
                  <a:tcPr/>
                </a:tc>
                <a:tc>
                  <a:txBody>
                    <a:bodyPr/>
                    <a:lstStyle/>
                    <a:p>
                      <a:r>
                        <a:rPr lang="fr-FR" sz="1400" b="0" i="0" u="none" strike="noStrike" cap="none" dirty="0">
                          <a:solidFill>
                            <a:srgbClr val="5963AB"/>
                          </a:solidFill>
                          <a:effectLst/>
                          <a:latin typeface="Arial"/>
                          <a:ea typeface="Arial"/>
                          <a:cs typeface="Arial"/>
                          <a:sym typeface="Arial"/>
                        </a:rPr>
                        <a:t>La campagne d’affichage va être renouvelée en novembre prochain, dans le cadre de la programmation municipale de lutte contre les violences sexistes et sexuelles. La vingtaine d’</a:t>
                      </a:r>
                      <a:r>
                        <a:rPr lang="fr-FR" sz="1400" b="0" i="0" u="none" strike="noStrike" cap="none" dirty="0" err="1">
                          <a:solidFill>
                            <a:srgbClr val="5963AB"/>
                          </a:solidFill>
                          <a:effectLst/>
                          <a:latin typeface="Arial"/>
                          <a:ea typeface="Arial"/>
                          <a:cs typeface="Arial"/>
                          <a:sym typeface="Arial"/>
                        </a:rPr>
                        <a:t>aquillux</a:t>
                      </a:r>
                      <a:r>
                        <a:rPr lang="fr-FR" sz="1400" b="0" i="0" u="none" strike="noStrike" cap="none" dirty="0">
                          <a:solidFill>
                            <a:srgbClr val="5963AB"/>
                          </a:solidFill>
                          <a:effectLst/>
                          <a:latin typeface="Arial"/>
                          <a:ea typeface="Arial"/>
                          <a:cs typeface="Arial"/>
                          <a:sym typeface="Arial"/>
                        </a:rPr>
                        <a:t> sera installée à des points stratégiques, notamment aux sorties de métro, avenue Fontainebleau, au Parc Bicêtre etc.</a:t>
                      </a:r>
                    </a:p>
                  </a:txBody>
                  <a:tcPr/>
                </a:tc>
                <a:extLst>
                  <a:ext uri="{0D108BD9-81ED-4DB2-BD59-A6C34878D82A}">
                    <a16:rowId xmlns="" xmlns:a16="http://schemas.microsoft.com/office/drawing/2014/main" val="10000"/>
                  </a:ext>
                </a:extLst>
              </a:tr>
              <a:tr h="811510">
                <a:tc>
                  <a:txBody>
                    <a:bodyPr/>
                    <a:lstStyle/>
                    <a:p>
                      <a:r>
                        <a:rPr lang="fr-FR" sz="1400" b="0" i="0" u="none" strike="noStrike" cap="none" dirty="0">
                          <a:solidFill>
                            <a:srgbClr val="F2A841"/>
                          </a:solidFill>
                          <a:effectLst/>
                          <a:latin typeface="Arial"/>
                          <a:ea typeface="Arial"/>
                          <a:cs typeface="Arial"/>
                          <a:sym typeface="Arial"/>
                        </a:rPr>
                        <a:t>Accès dégradé à la place V-Hugo (rue A-France et place elle-même), peut-on prévoir un parcours sécurisé pour les piétons malvoyants ou à mobilité réduite ? </a:t>
                      </a:r>
                    </a:p>
                  </a:txBody>
                  <a:tcPr/>
                </a:tc>
                <a:tc>
                  <a:txBody>
                    <a:bodyPr/>
                    <a:lstStyle/>
                    <a:p>
                      <a:r>
                        <a:rPr lang="fr-FR" sz="1400" b="0" i="0" u="none" strike="noStrike" cap="none" dirty="0">
                          <a:solidFill>
                            <a:srgbClr val="5963AB"/>
                          </a:solidFill>
                          <a:effectLst/>
                          <a:latin typeface="Arial"/>
                          <a:ea typeface="Arial"/>
                          <a:cs typeface="Arial"/>
                          <a:sym typeface="Arial"/>
                        </a:rPr>
                        <a:t>La réfection de la place Victor Hugo et d’un cheminement sécurisé PMR doit faire l’objet d’une étude spécifique en raison de la structure de cette place qui est située en grande partie au dessus de parkings souterrains.</a:t>
                      </a:r>
                    </a:p>
                    <a:p>
                      <a:r>
                        <a:rPr lang="fr-FR" sz="1400" b="0" i="0" u="none" strike="noStrike" cap="none" dirty="0">
                          <a:solidFill>
                            <a:srgbClr val="5963AB"/>
                          </a:solidFill>
                          <a:effectLst/>
                          <a:latin typeface="Arial"/>
                          <a:ea typeface="Arial"/>
                          <a:cs typeface="Arial"/>
                          <a:sym typeface="Arial"/>
                        </a:rPr>
                        <a:t>Des travaux de sécurité doivent être réalisés en attendant un projet plus global.</a:t>
                      </a:r>
                    </a:p>
                    <a:p>
                      <a:r>
                        <a:rPr lang="fr-FR" sz="1400" b="0" i="0" u="none" strike="noStrike" cap="none" dirty="0">
                          <a:solidFill>
                            <a:srgbClr val="5963AB"/>
                          </a:solidFill>
                          <a:effectLst/>
                          <a:latin typeface="Arial"/>
                          <a:ea typeface="Arial"/>
                          <a:cs typeface="Arial"/>
                          <a:sym typeface="Arial"/>
                        </a:rPr>
                        <a:t>Par ailleurs certains candélabres ont été remplacés par des modèles plus récents afin d’améliorer la luminosité sur cette place. D’autres candélabres vont être installés dans le cadre des travaux d’aménagements paysagers qui débuteront le 12 novembre prochain.</a:t>
                      </a:r>
                      <a:endParaRPr lang="fr-FR" sz="1400" b="0" dirty="0">
                        <a:solidFill>
                          <a:srgbClr val="5963AB"/>
                        </a:solidFill>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356691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497"/>
        <p:cNvGrpSpPr/>
        <p:nvPr/>
      </p:nvGrpSpPr>
      <p:grpSpPr>
        <a:xfrm>
          <a:off x="0" y="0"/>
          <a:ext cx="0" cy="0"/>
          <a:chOff x="0" y="0"/>
          <a:chExt cx="0" cy="0"/>
        </a:xfrm>
      </p:grpSpPr>
      <p:sp>
        <p:nvSpPr>
          <p:cNvPr id="498" name="Google Shape;498;p46"/>
          <p:cNvSpPr txBox="1">
            <a:spLocks noGrp="1"/>
          </p:cNvSpPr>
          <p:nvPr>
            <p:ph type="ctrTitle"/>
          </p:nvPr>
        </p:nvSpPr>
        <p:spPr>
          <a:xfrm>
            <a:off x="2425750" y="1883467"/>
            <a:ext cx="6593075" cy="1905600"/>
          </a:xfrm>
          <a:prstGeom prst="rect">
            <a:avLst/>
          </a:prstGeom>
        </p:spPr>
        <p:txBody>
          <a:bodyPr spcFirstLastPara="1" wrap="square" lIns="91425" tIns="91425" rIns="91425" bIns="91425" anchor="ctr" anchorCtr="0">
            <a:noAutofit/>
          </a:bodyPr>
          <a:lstStyle/>
          <a:p>
            <a:pPr marL="0" lvl="0" indent="0" algn="l"/>
            <a:r>
              <a:rPr lang="fr-FR" sz="3900" dirty="0">
                <a:solidFill>
                  <a:srgbClr val="F2A841"/>
                </a:solidFill>
                <a:latin typeface="Merienda One" panose="020B0604020202020204" charset="0"/>
                <a:cs typeface="Merienda One" panose="020B0604020202020204" charset="0"/>
              </a:rPr>
              <a:t>Actions de la Ville en matière de santé mentale</a:t>
            </a:r>
            <a:r>
              <a:rPr lang="fr-FR" sz="4800" dirty="0">
                <a:solidFill>
                  <a:srgbClr val="F2A841"/>
                </a:solidFill>
                <a:latin typeface="Merienda One" panose="020B0604020202020204" charset="0"/>
                <a:cs typeface="Merienda One" panose="020B0604020202020204" charset="0"/>
              </a:rPr>
              <a:t/>
            </a:r>
            <a:br>
              <a:rPr lang="fr-FR" sz="4800" dirty="0">
                <a:solidFill>
                  <a:srgbClr val="F2A841"/>
                </a:solidFill>
                <a:latin typeface="Merienda One" panose="020B0604020202020204" charset="0"/>
                <a:cs typeface="Merienda One" panose="020B0604020202020204" charset="0"/>
              </a:rPr>
            </a:br>
            <a:endParaRPr lang="fr-FR" sz="4800" dirty="0">
              <a:solidFill>
                <a:srgbClr val="F2A841"/>
              </a:solidFill>
              <a:latin typeface="Merienda One" panose="020B0604020202020204" charset="0"/>
              <a:cs typeface="Merienda One" panose="020B0604020202020204" charset="0"/>
            </a:endParaRPr>
          </a:p>
        </p:txBody>
      </p:sp>
      <p:grpSp>
        <p:nvGrpSpPr>
          <p:cNvPr id="2" name="Groupe 1"/>
          <p:cNvGrpSpPr/>
          <p:nvPr/>
        </p:nvGrpSpPr>
        <p:grpSpPr>
          <a:xfrm>
            <a:off x="0" y="3903577"/>
            <a:ext cx="3794733" cy="1300750"/>
            <a:chOff x="0" y="3903577"/>
            <a:chExt cx="3794733" cy="1300750"/>
          </a:xfrm>
        </p:grpSpPr>
        <p:sp>
          <p:nvSpPr>
            <p:cNvPr id="500"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sp>
        <p:nvSpPr>
          <p:cNvPr id="7" name="Google Shape;500;p46"/>
          <p:cNvSpPr/>
          <p:nvPr/>
        </p:nvSpPr>
        <p:spPr>
          <a:xfrm rot="10800000">
            <a:off x="5349267" y="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9" name="Google Shape;501;p46"/>
          <p:cNvSpPr/>
          <p:nvPr/>
        </p:nvSpPr>
        <p:spPr>
          <a:xfrm>
            <a:off x="7460633" y="-5079"/>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10" name="Google Shape;541;p51"/>
          <p:cNvSpPr/>
          <p:nvPr/>
        </p:nvSpPr>
        <p:spPr>
          <a:xfrm>
            <a:off x="390542" y="1657300"/>
            <a:ext cx="1901249" cy="1858704"/>
          </a:xfrm>
          <a:custGeom>
            <a:avLst/>
            <a:gdLst/>
            <a:ahLst/>
            <a:cxnLst/>
            <a:rect l="l" t="t" r="r" b="b"/>
            <a:pathLst>
              <a:path w="5005" h="4893" extrusionOk="0">
                <a:moveTo>
                  <a:pt x="2265" y="0"/>
                </a:moveTo>
                <a:cubicBezTo>
                  <a:pt x="2132" y="0"/>
                  <a:pt x="1999" y="11"/>
                  <a:pt x="1869" y="32"/>
                </a:cubicBezTo>
                <a:cubicBezTo>
                  <a:pt x="1662" y="72"/>
                  <a:pt x="1461" y="146"/>
                  <a:pt x="1273" y="246"/>
                </a:cubicBezTo>
                <a:cubicBezTo>
                  <a:pt x="1086" y="347"/>
                  <a:pt x="918" y="474"/>
                  <a:pt x="771" y="621"/>
                </a:cubicBezTo>
                <a:cubicBezTo>
                  <a:pt x="617" y="769"/>
                  <a:pt x="476" y="929"/>
                  <a:pt x="362" y="1104"/>
                </a:cubicBezTo>
                <a:cubicBezTo>
                  <a:pt x="262" y="1278"/>
                  <a:pt x="182" y="1465"/>
                  <a:pt x="128" y="1653"/>
                </a:cubicBezTo>
                <a:cubicBezTo>
                  <a:pt x="68" y="1847"/>
                  <a:pt x="28" y="2041"/>
                  <a:pt x="7" y="2242"/>
                </a:cubicBezTo>
                <a:cubicBezTo>
                  <a:pt x="1" y="2436"/>
                  <a:pt x="14" y="2637"/>
                  <a:pt x="54" y="2832"/>
                </a:cubicBezTo>
                <a:cubicBezTo>
                  <a:pt x="88" y="3026"/>
                  <a:pt x="141" y="3220"/>
                  <a:pt x="222" y="3401"/>
                </a:cubicBezTo>
                <a:cubicBezTo>
                  <a:pt x="309" y="3582"/>
                  <a:pt x="409" y="3749"/>
                  <a:pt x="537" y="3903"/>
                </a:cubicBezTo>
                <a:cubicBezTo>
                  <a:pt x="657" y="4057"/>
                  <a:pt x="798" y="4191"/>
                  <a:pt x="952" y="4319"/>
                </a:cubicBezTo>
                <a:cubicBezTo>
                  <a:pt x="1106" y="4452"/>
                  <a:pt x="1280" y="4566"/>
                  <a:pt x="1468" y="4660"/>
                </a:cubicBezTo>
                <a:cubicBezTo>
                  <a:pt x="1648" y="4747"/>
                  <a:pt x="1849" y="4814"/>
                  <a:pt x="2050" y="4854"/>
                </a:cubicBezTo>
                <a:cubicBezTo>
                  <a:pt x="2199" y="4879"/>
                  <a:pt x="2352" y="4893"/>
                  <a:pt x="2506" y="4893"/>
                </a:cubicBezTo>
                <a:cubicBezTo>
                  <a:pt x="2559" y="4893"/>
                  <a:pt x="2613" y="4891"/>
                  <a:pt x="2667" y="4888"/>
                </a:cubicBezTo>
                <a:cubicBezTo>
                  <a:pt x="2874" y="4868"/>
                  <a:pt x="3075" y="4828"/>
                  <a:pt x="3269" y="4761"/>
                </a:cubicBezTo>
                <a:cubicBezTo>
                  <a:pt x="3464" y="4707"/>
                  <a:pt x="3658" y="4627"/>
                  <a:pt x="3839" y="4526"/>
                </a:cubicBezTo>
                <a:cubicBezTo>
                  <a:pt x="4013" y="4426"/>
                  <a:pt x="4174" y="4298"/>
                  <a:pt x="4321" y="4151"/>
                </a:cubicBezTo>
                <a:cubicBezTo>
                  <a:pt x="4468" y="4004"/>
                  <a:pt x="4596" y="3843"/>
                  <a:pt x="4703" y="3669"/>
                </a:cubicBezTo>
                <a:cubicBezTo>
                  <a:pt x="4803" y="3488"/>
                  <a:pt x="4877" y="3294"/>
                  <a:pt x="4930" y="3093"/>
                </a:cubicBezTo>
                <a:cubicBezTo>
                  <a:pt x="4977" y="2885"/>
                  <a:pt x="5004" y="2671"/>
                  <a:pt x="4997" y="2456"/>
                </a:cubicBezTo>
                <a:cubicBezTo>
                  <a:pt x="4984" y="2249"/>
                  <a:pt x="4944" y="2035"/>
                  <a:pt x="4877" y="1834"/>
                </a:cubicBezTo>
                <a:cubicBezTo>
                  <a:pt x="4810" y="1633"/>
                  <a:pt x="4723" y="1438"/>
                  <a:pt x="4616" y="1258"/>
                </a:cubicBezTo>
                <a:cubicBezTo>
                  <a:pt x="4502" y="1077"/>
                  <a:pt x="4368" y="909"/>
                  <a:pt x="4214" y="762"/>
                </a:cubicBezTo>
                <a:cubicBezTo>
                  <a:pt x="4060" y="621"/>
                  <a:pt x="3886" y="494"/>
                  <a:pt x="3705" y="387"/>
                </a:cubicBezTo>
                <a:cubicBezTo>
                  <a:pt x="3517" y="286"/>
                  <a:pt x="3323" y="199"/>
                  <a:pt x="3122" y="139"/>
                </a:cubicBezTo>
                <a:cubicBezTo>
                  <a:pt x="2921" y="72"/>
                  <a:pt x="2713" y="32"/>
                  <a:pt x="2506" y="12"/>
                </a:cubicBezTo>
                <a:cubicBezTo>
                  <a:pt x="2425" y="4"/>
                  <a:pt x="2345" y="0"/>
                  <a:pt x="2265" y="0"/>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36F26"/>
              </a:solidFill>
            </a:endParaRPr>
          </a:p>
        </p:txBody>
      </p:sp>
      <p:sp>
        <p:nvSpPr>
          <p:cNvPr id="11" name="Google Shape;543;p51"/>
          <p:cNvSpPr txBox="1">
            <a:spLocks/>
          </p:cNvSpPr>
          <p:nvPr/>
        </p:nvSpPr>
        <p:spPr>
          <a:xfrm>
            <a:off x="458717" y="1942552"/>
            <a:ext cx="1672800" cy="128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8000" dirty="0">
                <a:solidFill>
                  <a:schemeClr val="bg1"/>
                </a:solidFill>
                <a:latin typeface="Merienda One" panose="020B0604020202020204" charset="0"/>
              </a:rPr>
              <a:t>2</a:t>
            </a:r>
          </a:p>
        </p:txBody>
      </p:sp>
    </p:spTree>
    <p:extLst>
      <p:ext uri="{BB962C8B-B14F-4D97-AF65-F5344CB8AC3E}">
        <p14:creationId xmlns:p14="http://schemas.microsoft.com/office/powerpoint/2010/main" val="2857559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497"/>
        <p:cNvGrpSpPr/>
        <p:nvPr/>
      </p:nvGrpSpPr>
      <p:grpSpPr>
        <a:xfrm>
          <a:off x="0" y="0"/>
          <a:ext cx="0" cy="0"/>
          <a:chOff x="0" y="0"/>
          <a:chExt cx="0" cy="0"/>
        </a:xfrm>
      </p:grpSpPr>
      <p:sp>
        <p:nvSpPr>
          <p:cNvPr id="7" name="Google Shape;500;p46"/>
          <p:cNvSpPr/>
          <p:nvPr/>
        </p:nvSpPr>
        <p:spPr>
          <a:xfrm rot="10800000">
            <a:off x="5349267" y="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9" name="Google Shape;501;p46"/>
          <p:cNvSpPr/>
          <p:nvPr/>
        </p:nvSpPr>
        <p:spPr>
          <a:xfrm>
            <a:off x="7460633" y="-5079"/>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5" name="Rectangle 4">
            <a:extLst>
              <a:ext uri="{FF2B5EF4-FFF2-40B4-BE49-F238E27FC236}">
                <a16:creationId xmlns="" xmlns:a16="http://schemas.microsoft.com/office/drawing/2014/main" id="{1103B50D-2DE9-4812-8822-7EAFAA2D08B6}"/>
              </a:ext>
            </a:extLst>
          </p:cNvPr>
          <p:cNvSpPr/>
          <p:nvPr/>
        </p:nvSpPr>
        <p:spPr>
          <a:xfrm>
            <a:off x="178594" y="645296"/>
            <a:ext cx="5498580" cy="2585323"/>
          </a:xfrm>
          <a:prstGeom prst="rect">
            <a:avLst/>
          </a:prstGeom>
        </p:spPr>
        <p:txBody>
          <a:bodyPr wrap="square">
            <a:spAutoFit/>
          </a:bodyPr>
          <a:lstStyle/>
          <a:p>
            <a:pPr marL="457200" indent="-228600"/>
            <a:r>
              <a:rPr lang="fr-FR" sz="1800" dirty="0">
                <a:solidFill>
                  <a:srgbClr val="F2A841"/>
                </a:solidFill>
                <a:latin typeface="Merienda One" panose="020B0604020202020204" charset="0"/>
                <a:cs typeface="Merienda One" panose="020B0604020202020204" charset="0"/>
              </a:rPr>
              <a:t/>
            </a:r>
            <a:br>
              <a:rPr lang="fr-FR" sz="1800" dirty="0">
                <a:solidFill>
                  <a:srgbClr val="F2A841"/>
                </a:solidFill>
                <a:latin typeface="Merienda One" panose="020B0604020202020204" charset="0"/>
                <a:cs typeface="Merienda One" panose="020B0604020202020204" charset="0"/>
              </a:rPr>
            </a:br>
            <a:endParaRPr lang="fr-FR" sz="1800" dirty="0">
              <a:solidFill>
                <a:srgbClr val="F2A841"/>
              </a:solidFill>
              <a:latin typeface="Merienda One" panose="020B0604020202020204" charset="0"/>
              <a:cs typeface="Merienda One" panose="020B0604020202020204" charset="0"/>
            </a:endParaRPr>
          </a:p>
          <a:p>
            <a:pPr marL="514350" indent="-285750">
              <a:buFontTx/>
              <a:buChar char="-"/>
            </a:pPr>
            <a:r>
              <a:rPr lang="fr-FR" dirty="0">
                <a:solidFill>
                  <a:srgbClr val="5963AB"/>
                </a:solidFill>
                <a:latin typeface="Arial" panose="020B0604020202020204" pitchFamily="34" charset="0"/>
                <a:ea typeface="Calibri" panose="020F0502020204030204" pitchFamily="34" charset="0"/>
                <a:cs typeface="Arial" panose="020B0604020202020204" pitchFamily="34" charset="0"/>
              </a:rPr>
              <a:t>Formation de la police municipale de proximité</a:t>
            </a:r>
          </a:p>
          <a:p>
            <a:pPr marL="228600"/>
            <a:endParaRPr lang="fr-FR" dirty="0">
              <a:solidFill>
                <a:srgbClr val="5963AB"/>
              </a:solidFill>
              <a:latin typeface="Arial" panose="020B0604020202020204" pitchFamily="34" charset="0"/>
              <a:ea typeface="Calibri" panose="020F0502020204030204" pitchFamily="34" charset="0"/>
              <a:cs typeface="Arial" panose="020B0604020202020204" pitchFamily="34" charset="0"/>
            </a:endParaRPr>
          </a:p>
          <a:p>
            <a:pPr marL="514350" indent="-285750">
              <a:buFontTx/>
              <a:buChar char="-"/>
            </a:pPr>
            <a:r>
              <a:rPr lang="fr-FR" dirty="0">
                <a:solidFill>
                  <a:srgbClr val="5963AB"/>
                </a:solidFill>
                <a:latin typeface="Arial" panose="020B0604020202020204" pitchFamily="34" charset="0"/>
                <a:ea typeface="Calibri" panose="020F0502020204030204" pitchFamily="34" charset="0"/>
                <a:cs typeface="Arial" panose="020B0604020202020204" pitchFamily="34" charset="0"/>
              </a:rPr>
              <a:t>🚍 </a:t>
            </a:r>
            <a:r>
              <a:rPr lang="fr-FR" dirty="0" err="1">
                <a:solidFill>
                  <a:srgbClr val="5963AB"/>
                </a:solidFill>
                <a:latin typeface="Arial" panose="020B0604020202020204" pitchFamily="34" charset="0"/>
                <a:ea typeface="Calibri" panose="020F0502020204030204" pitchFamily="34" charset="0"/>
                <a:cs typeface="Arial" panose="020B0604020202020204" pitchFamily="34" charset="0"/>
              </a:rPr>
              <a:t>Safe</a:t>
            </a:r>
            <a:r>
              <a:rPr lang="fr-FR" dirty="0">
                <a:solidFill>
                  <a:srgbClr val="5963AB"/>
                </a:solidFill>
                <a:latin typeface="Arial" panose="020B0604020202020204" pitchFamily="34" charset="0"/>
                <a:ea typeface="Calibri" panose="020F0502020204030204" pitchFamily="34" charset="0"/>
                <a:cs typeface="Arial" panose="020B0604020202020204" pitchFamily="34" charset="0"/>
              </a:rPr>
              <a:t> bus </a:t>
            </a:r>
          </a:p>
          <a:p>
            <a:pPr marL="228600"/>
            <a:r>
              <a:rPr lang="fr-FR" dirty="0">
                <a:solidFill>
                  <a:srgbClr val="5963AB"/>
                </a:solidFill>
                <a:latin typeface="Arial" panose="020B0604020202020204" pitchFamily="34" charset="0"/>
                <a:ea typeface="Calibri" panose="020F0502020204030204" pitchFamily="34" charset="0"/>
                <a:cs typeface="Arial" panose="020B0604020202020204" pitchFamily="34" charset="0"/>
              </a:rPr>
              <a:t>Ce dispositif, déployé dans 15 villes du Val-de-Marne, est un espace d’écoute et de soutien confidentiel, pensé pour les 15-26 ans. Face à la dégradation de la santé mentale chez </a:t>
            </a:r>
            <a:r>
              <a:rPr lang="fr-FR" dirty="0" err="1">
                <a:solidFill>
                  <a:srgbClr val="5963AB"/>
                </a:solidFill>
                <a:latin typeface="Arial" panose="020B0604020202020204" pitchFamily="34" charset="0"/>
                <a:ea typeface="Calibri" panose="020F0502020204030204" pitchFamily="34" charset="0"/>
                <a:cs typeface="Arial" panose="020B0604020202020204" pitchFamily="34" charset="0"/>
              </a:rPr>
              <a:t>lesplus</a:t>
            </a:r>
            <a:r>
              <a:rPr lang="fr-FR" dirty="0">
                <a:solidFill>
                  <a:srgbClr val="5963AB"/>
                </a:solidFill>
                <a:latin typeface="Arial" panose="020B0604020202020204" pitchFamily="34" charset="0"/>
                <a:ea typeface="Calibri" panose="020F0502020204030204" pitchFamily="34" charset="0"/>
                <a:cs typeface="Arial" panose="020B0604020202020204" pitchFamily="34" charset="0"/>
              </a:rPr>
              <a:t> jeunes, le </a:t>
            </a:r>
            <a:r>
              <a:rPr lang="fr-FR" dirty="0" err="1">
                <a:solidFill>
                  <a:srgbClr val="5963AB"/>
                </a:solidFill>
                <a:latin typeface="Arial" panose="020B0604020202020204" pitchFamily="34" charset="0"/>
                <a:ea typeface="Calibri" panose="020F0502020204030204" pitchFamily="34" charset="0"/>
                <a:cs typeface="Arial" panose="020B0604020202020204" pitchFamily="34" charset="0"/>
              </a:rPr>
              <a:t>Safe</a:t>
            </a:r>
            <a:r>
              <a:rPr lang="fr-FR" dirty="0">
                <a:solidFill>
                  <a:srgbClr val="5963AB"/>
                </a:solidFill>
                <a:latin typeface="Arial" panose="020B0604020202020204" pitchFamily="34" charset="0"/>
                <a:ea typeface="Calibri" panose="020F0502020204030204" pitchFamily="34" charset="0"/>
                <a:cs typeface="Arial" panose="020B0604020202020204" pitchFamily="34" charset="0"/>
              </a:rPr>
              <a:t> Bus composé d’une équipe de professionnels de santé mentale accueille gratuitement et en toute confidentialité pour un moment d’échange sans tabou. </a:t>
            </a:r>
          </a:p>
        </p:txBody>
      </p:sp>
      <p:sp>
        <p:nvSpPr>
          <p:cNvPr id="10" name="Google Shape;1084;p72"/>
          <p:cNvSpPr txBox="1">
            <a:spLocks/>
          </p:cNvSpPr>
          <p:nvPr/>
        </p:nvSpPr>
        <p:spPr>
          <a:xfrm>
            <a:off x="178594" y="308972"/>
            <a:ext cx="7732571" cy="5730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Ubuntu"/>
              <a:buNone/>
              <a:defRPr sz="35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2pPr>
            <a:lvl3pPr marR="0" lvl="2"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3pPr>
            <a:lvl4pPr marR="0" lvl="3"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4pPr>
            <a:lvl5pPr marR="0" lvl="4"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5pPr>
            <a:lvl6pPr marR="0" lvl="5"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6pPr>
            <a:lvl7pPr marR="0" lvl="6"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7pPr>
            <a:lvl8pPr marR="0" lvl="7"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8pPr>
            <a:lvl9pPr marR="0" lvl="8"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9pPr>
          </a:lstStyle>
          <a:p>
            <a:pPr>
              <a:buClr>
                <a:srgbClr val="866642"/>
              </a:buClr>
            </a:pPr>
            <a:r>
              <a:rPr lang="fr-FR" sz="2800" dirty="0">
                <a:solidFill>
                  <a:srgbClr val="F2A841"/>
                </a:solidFill>
                <a:latin typeface="Merienda One" panose="02000000000000000000" pitchFamily="2" charset="0"/>
                <a:ea typeface="Bellota Text"/>
                <a:cs typeface="Bellota Text"/>
                <a:sym typeface="Arial"/>
              </a:rPr>
              <a:t>Actions de la Ville </a:t>
            </a:r>
          </a:p>
          <a:p>
            <a:pPr>
              <a:buClr>
                <a:srgbClr val="866642"/>
              </a:buClr>
            </a:pPr>
            <a:r>
              <a:rPr lang="fr-FR" sz="2800" dirty="0">
                <a:solidFill>
                  <a:srgbClr val="F2A841"/>
                </a:solidFill>
                <a:latin typeface="Merienda One" panose="02000000000000000000" pitchFamily="2" charset="0"/>
                <a:ea typeface="Bellota Text"/>
                <a:cs typeface="Bellota Text"/>
                <a:sym typeface="Arial"/>
              </a:rPr>
              <a:t>en matière de santé mentale</a:t>
            </a:r>
            <a:endParaRPr lang="fr-FR" sz="2800" dirty="0">
              <a:solidFill>
                <a:srgbClr val="F2A841"/>
              </a:solidFill>
              <a:latin typeface="Merienda One" panose="02000000000000000000" pitchFamily="2" charset="0"/>
              <a:ea typeface="Bellota Text"/>
              <a:cs typeface="Bellota Text"/>
            </a:endParaRPr>
          </a:p>
        </p:txBody>
      </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419" t="16086" r="1"/>
          <a:stretch/>
        </p:blipFill>
        <p:spPr>
          <a:xfrm>
            <a:off x="5848053" y="1295671"/>
            <a:ext cx="2797159" cy="3533776"/>
          </a:xfrm>
          <a:prstGeom prst="rect">
            <a:avLst/>
          </a:prstGeom>
        </p:spPr>
      </p:pic>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l="19772" b="1082"/>
          <a:stretch/>
        </p:blipFill>
        <p:spPr>
          <a:xfrm>
            <a:off x="3169920" y="3152780"/>
            <a:ext cx="2386023" cy="1738108"/>
          </a:xfrm>
          <a:prstGeom prst="rect">
            <a:avLst/>
          </a:prstGeom>
        </p:spPr>
      </p:pic>
      <p:grpSp>
        <p:nvGrpSpPr>
          <p:cNvPr id="2" name="Groupe 1"/>
          <p:cNvGrpSpPr/>
          <p:nvPr/>
        </p:nvGrpSpPr>
        <p:grpSpPr>
          <a:xfrm>
            <a:off x="0" y="3903577"/>
            <a:ext cx="3794733" cy="1300750"/>
            <a:chOff x="0" y="3903577"/>
            <a:chExt cx="3794733" cy="1300750"/>
          </a:xfrm>
        </p:grpSpPr>
        <p:sp>
          <p:nvSpPr>
            <p:cNvPr id="500"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spTree>
    <p:extLst>
      <p:ext uri="{BB962C8B-B14F-4D97-AF65-F5344CB8AC3E}">
        <p14:creationId xmlns:p14="http://schemas.microsoft.com/office/powerpoint/2010/main" val="3313723956"/>
      </p:ext>
    </p:extLst>
  </p:cSld>
  <p:clrMapOvr>
    <a:masterClrMapping/>
  </p:clrMapOvr>
</p:sld>
</file>

<file path=ppt/theme/theme1.xml><?xml version="1.0" encoding="utf-8"?>
<a:theme xmlns:a="http://schemas.openxmlformats.org/drawingml/2006/main" name="International Environment Day by Slidesgo">
  <a:themeElements>
    <a:clrScheme name="Simple Light">
      <a:dk1>
        <a:srgbClr val="866642"/>
      </a:dk1>
      <a:lt1>
        <a:srgbClr val="FFFFFF"/>
      </a:lt1>
      <a:dk2>
        <a:srgbClr val="AC8A65"/>
      </a:dk2>
      <a:lt2>
        <a:srgbClr val="EDE1D6"/>
      </a:lt2>
      <a:accent1>
        <a:srgbClr val="E4F4E7"/>
      </a:accent1>
      <a:accent2>
        <a:srgbClr val="84C28F"/>
      </a:accent2>
      <a:accent3>
        <a:srgbClr val="EDE1D6"/>
      </a:accent3>
      <a:accent4>
        <a:srgbClr val="E4F4E7"/>
      </a:accent4>
      <a:accent5>
        <a:srgbClr val="84C28F"/>
      </a:accent5>
      <a:accent6>
        <a:srgbClr val="E4F4E7"/>
      </a:accent6>
      <a:hlink>
        <a:srgbClr val="AC8A6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4151</TotalTime>
  <Words>1116</Words>
  <Application>Microsoft Office PowerPoint</Application>
  <PresentationFormat>Affichage à l'écran (16:9)</PresentationFormat>
  <Paragraphs>152</Paragraphs>
  <Slides>23</Slides>
  <Notes>20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23</vt:i4>
      </vt:variant>
    </vt:vector>
  </HeadingPairs>
  <TitlesOfParts>
    <vt:vector size="34" baseType="lpstr">
      <vt:lpstr>Arial</vt:lpstr>
      <vt:lpstr>Segoe UI Black</vt:lpstr>
      <vt:lpstr>Bellota Text</vt:lpstr>
      <vt:lpstr>Wingdings</vt:lpstr>
      <vt:lpstr>Calibri</vt:lpstr>
      <vt:lpstr>Indie Flower</vt:lpstr>
      <vt:lpstr>Ubuntu</vt:lpstr>
      <vt:lpstr>Times New Roman</vt:lpstr>
      <vt:lpstr>Merienda One</vt:lpstr>
      <vt:lpstr>Gotham Black</vt:lpstr>
      <vt:lpstr>International Environment Day by Slidesgo</vt:lpstr>
      <vt:lpstr>CONSEIL DE QUARTIER</vt:lpstr>
      <vt:lpstr>Vos représentantes  de quartier</vt:lpstr>
      <vt:lpstr>03</vt:lpstr>
      <vt:lpstr>Vos courriels </vt:lpstr>
      <vt:lpstr>Les sollicitations en cours</vt:lpstr>
      <vt:lpstr>Présentation PowerPoint</vt:lpstr>
      <vt:lpstr>Présentation PowerPoint</vt:lpstr>
      <vt:lpstr>Actions de la Ville en matière de santé mentale </vt:lpstr>
      <vt:lpstr>Présentation PowerPoint</vt:lpstr>
      <vt:lpstr>La Ville s’engage contre les violences sexistes et sexuelles</vt:lpstr>
      <vt:lpstr>La Ville s’engage contre les  violences sexistes et sexuelles</vt:lpstr>
      <vt:lpstr>Le calendrier des budgets participatifs 2025</vt:lpstr>
      <vt:lpstr>Présentation PowerPoint</vt:lpstr>
      <vt:lpstr>Présentation PowerPoint</vt:lpstr>
      <vt:lpstr>La laïcité au Kremlin-Bicêtre</vt:lpstr>
      <vt:lpstr>Présentation PowerPoint</vt:lpstr>
      <vt:lpstr>Projet de tiers-lieu Sembat</vt:lpstr>
      <vt:lpstr>Projet de tiers-lieu Sembat</vt:lpstr>
      <vt:lpstr>Projet de tiers-lieu Sembat</vt:lpstr>
      <vt:lpstr>L’agenda de votre quartier</vt:lpstr>
      <vt:lpstr>Présentation PowerPoint</vt:lpstr>
      <vt:lpstr>A VOUS LA PAROLE !</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CONSEIL DE QUARTIER</dc:title>
  <dc:creator>COROYER Vanessa</dc:creator>
  <cp:lastModifiedBy>COUESME Jeanne</cp:lastModifiedBy>
  <cp:revision>383</cp:revision>
  <dcterms:modified xsi:type="dcterms:W3CDTF">2024-12-03T11:20:40Z</dcterms:modified>
</cp:coreProperties>
</file>